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8" r:id="rId3"/>
    <p:sldId id="258" r:id="rId4"/>
    <p:sldId id="293" r:id="rId5"/>
    <p:sldId id="265" r:id="rId6"/>
    <p:sldId id="276" r:id="rId7"/>
    <p:sldId id="266" r:id="rId8"/>
    <p:sldId id="267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69" r:id="rId21"/>
    <p:sldId id="273" r:id="rId22"/>
    <p:sldId id="262" r:id="rId23"/>
    <p:sldId id="291" r:id="rId24"/>
    <p:sldId id="292" r:id="rId25"/>
    <p:sldId id="272" r:id="rId26"/>
    <p:sldId id="263" r:id="rId27"/>
    <p:sldId id="295" r:id="rId28"/>
    <p:sldId id="296" r:id="rId29"/>
    <p:sldId id="297" r:id="rId30"/>
    <p:sldId id="27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  <a:srgbClr val="663300"/>
    <a:srgbClr val="E4CF80"/>
    <a:srgbClr val="A67C06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2" autoAdjust="0"/>
    <p:restoredTop sz="94660"/>
  </p:normalViewPr>
  <p:slideViewPr>
    <p:cSldViewPr>
      <p:cViewPr varScale="1">
        <p:scale>
          <a:sx n="65" d="100"/>
          <a:sy n="65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B4E7-87C6-4459-ACB8-7860A4ABAAED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2446-988F-4C78-8F50-75662CC82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36AF9-2E85-41AC-9DAF-399E1FEE6B9D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EB05-68AC-4EC9-A7CF-2201EFB07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13AF7-ACFF-44E8-BD18-C307ADEE2A31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E172D-93D7-441C-B626-BF661F2A4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FD4F5-6B5C-405F-84D1-52DCB4AE7492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3E957-D9C4-4DD3-A926-4E014E1E9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D26F-9A97-40D3-8A13-FFF7C6CC330C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97DF0-6B41-4920-84B9-B835A355A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584B-E785-404A-9367-EA44A9A5F3DC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6901F-09F9-4E8C-B827-86FE13EA1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02163-17AC-477D-86C2-35F61619D5E1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8327-9B8F-4872-9FB8-F3FB0ADD4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860DD-F327-484C-AB00-99AF11D96062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F3DC0-DD75-40FC-8F89-2E5E0DF53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E217E-B401-44D1-A4A9-C5CCCF56CB85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ACF4E-7222-450A-8132-2EE6E3444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B3FF0-0B66-4559-983B-4BB497A6BE05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EE56-94FC-40AB-B053-2C5E22E49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BE17C-0294-497F-8A45-F47710D23718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DD3C-8D72-4EFC-A39B-67FB82757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88E804-1D2D-4977-A104-0DA1DAAF2A96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F0B505-2AAF-43D7-82F6-DD9FAF3FC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ransition spd="slow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chess.net/content/School/Book/Dopolnenie/kon%201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chess.net/content/School/Book/Pawn%202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chess.net/content/School/Book/Ladia%201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http://img-fotki.yandex.ru/get/5817/81454286.33c/0_87825_1e00b72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38"/>
            <a:ext cx="88582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450" y="1196975"/>
            <a:ext cx="6913563" cy="2879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Педагогическая мастерская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«Учимся играть в шахматы – игровые ситуации для дошкольников»</a:t>
            </a:r>
          </a:p>
        </p:txBody>
      </p:sp>
      <p:sp>
        <p:nvSpPr>
          <p:cNvPr id="6" name="Лента лицом вниз 5"/>
          <p:cNvSpPr/>
          <p:nvPr/>
        </p:nvSpPr>
        <p:spPr>
          <a:xfrm>
            <a:off x="285720" y="214290"/>
            <a:ext cx="8572560" cy="857256"/>
          </a:xfrm>
          <a:prstGeom prst="ribbon">
            <a:avLst>
              <a:gd name="adj1" fmla="val 16667"/>
              <a:gd name="adj2" fmla="val 70406"/>
            </a:avLst>
          </a:prstGeom>
          <a:solidFill>
            <a:srgbClr val="E4CF80"/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E4CF8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813" y="333375"/>
            <a:ext cx="6500812" cy="714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«</a:t>
            </a:r>
            <a:r>
              <a:rPr lang="ru-RU" sz="32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Школа молодого педагога</a:t>
            </a:r>
            <a:r>
              <a:rPr lang="ru-RU" sz="32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»</a:t>
            </a: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3850" y="260350"/>
            <a:ext cx="8429625" cy="1285875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42938" y="476250"/>
            <a:ext cx="8229600" cy="8651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581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65138" y="5768975"/>
            <a:ext cx="3065462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/>
              <a:t>Рядом вижу я коней,</a:t>
            </a:r>
          </a:p>
          <a:p>
            <a:pPr algn="ctr"/>
            <a:r>
              <a:rPr lang="ru-RU" b="1" i="1"/>
              <a:t>Нет фигуры их хитрей.</a:t>
            </a:r>
            <a:r>
              <a:rPr lang="ru-RU" b="1"/>
              <a:t>.</a:t>
            </a:r>
          </a:p>
        </p:txBody>
      </p:sp>
      <p:pic>
        <p:nvPicPr>
          <p:cNvPr id="24584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060575"/>
            <a:ext cx="3378200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s://i.mycdn.me/image?id=891094207232&amp;t=3&amp;plc=WEB&amp;tkn=*9tTvofuk1dSHOIcj_RnrVYVgg6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285992"/>
            <a:ext cx="4685071" cy="26431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3850" y="260350"/>
            <a:ext cx="8429625" cy="936625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755650" y="188913"/>
            <a:ext cx="8229600" cy="8651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5604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906588" y="6013450"/>
            <a:ext cx="1841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b="1"/>
          </a:p>
        </p:txBody>
      </p:sp>
      <p:pic>
        <p:nvPicPr>
          <p:cNvPr id="25606" name="Picture 2" descr="http://www.megachess.net/content/School/Book/Dopolnenie/kon%2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700213"/>
            <a:ext cx="4010025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Заголовок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5445125"/>
            <a:ext cx="36718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Rectangle 12"/>
          <p:cNvSpPr>
            <a:spLocks noChangeArrowheads="1"/>
          </p:cNvSpPr>
          <p:nvPr/>
        </p:nvSpPr>
        <p:spPr bwMode="auto">
          <a:xfrm>
            <a:off x="468313" y="5956300"/>
            <a:ext cx="7199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hlink"/>
                </a:solidFill>
              </a:rPr>
              <a:t>Продвигается на два поля вперед или назад, затем на одно поле влево или вправо. </a:t>
            </a:r>
          </a:p>
        </p:txBody>
      </p:sp>
      <p:pic>
        <p:nvPicPr>
          <p:cNvPr id="21506" name="Picture 2" descr="https://i.mycdn.me/image?id=891094207744&amp;t=3&amp;plc=WEB&amp;tkn=*Anzr2V8Yi1lK4NlZqSRzwoj0HT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785926"/>
            <a:ext cx="4419676" cy="2493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0080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6629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874838" y="6013450"/>
            <a:ext cx="2476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.</a:t>
            </a:r>
          </a:p>
        </p:txBody>
      </p:sp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539750" y="5830888"/>
            <a:ext cx="3744913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/>
              <a:t>Меж коней заключены</a:t>
            </a:r>
            <a:endParaRPr lang="ru-RU"/>
          </a:p>
          <a:p>
            <a:pPr algn="ctr"/>
            <a:r>
              <a:rPr lang="ru-RU" b="1" i="1"/>
              <a:t>Наши славные слоны.</a:t>
            </a:r>
          </a:p>
        </p:txBody>
      </p:sp>
      <p:pic>
        <p:nvPicPr>
          <p:cNvPr id="26633" name="Picture 7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73238"/>
            <a:ext cx="1800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6" descr="i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773238"/>
            <a:ext cx="16557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s://i.mycdn.me/image?id=891094210304&amp;t=3&amp;plc=WEB&amp;tkn=*jAyMTXOOTBjOo_PQnIxUbML08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500306"/>
            <a:ext cx="3798698" cy="21431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0080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7652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874838" y="6013450"/>
            <a:ext cx="2476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.</a:t>
            </a:r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755650" y="5229225"/>
            <a:ext cx="70564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Слон</a:t>
            </a:r>
            <a:r>
              <a:rPr lang="ru-RU" sz="2000" b="1"/>
              <a:t> </a:t>
            </a:r>
            <a:r>
              <a:rPr lang="ru-RU" sz="2000" b="1">
                <a:solidFill>
                  <a:schemeClr val="hlink"/>
                </a:solidFill>
              </a:rPr>
              <a:t>может передвигаться на любое количество полей по диагонали. Существуют белопольные и чернопольные слоны, которые передвигаются только по белым или только по черным полям.</a:t>
            </a:r>
          </a:p>
        </p:txBody>
      </p:sp>
      <p:pic>
        <p:nvPicPr>
          <p:cNvPr id="19458" name="Picture 2" descr="https://i.mycdn.me/image?id=891094211328&amp;t=3&amp;plc=WEB&amp;tkn=*Nr8-_XxInRAU7nVq8JKrk4oj0x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857364"/>
            <a:ext cx="5643602" cy="31839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0080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8677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5786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11"/>
          <p:cNvSpPr>
            <a:spLocks noChangeArrowheads="1"/>
          </p:cNvSpPr>
          <p:nvPr/>
        </p:nvSpPr>
        <p:spPr bwMode="auto">
          <a:xfrm>
            <a:off x="539750" y="1484313"/>
            <a:ext cx="3313113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/>
              <a:t>И ещё два поля есть,</a:t>
            </a:r>
            <a:endParaRPr lang="ru-RU"/>
          </a:p>
          <a:p>
            <a:pPr algn="ctr"/>
            <a:r>
              <a:rPr lang="ru-RU" b="1" i="1"/>
              <a:t>А на них король и ферзь.</a:t>
            </a:r>
          </a:p>
        </p:txBody>
      </p:sp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611188" y="5734050"/>
            <a:ext cx="73453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Запомните</a:t>
            </a:r>
            <a:r>
              <a:rPr lang="ru-RU" b="1"/>
              <a:t>: </a:t>
            </a:r>
            <a:r>
              <a:rPr lang="ru-RU" b="1">
                <a:solidFill>
                  <a:schemeClr val="hlink"/>
                </a:solidFill>
              </a:rPr>
              <a:t>белый ферзь всегда стоит на белом поле, а черный ферзь на черном поле.</a:t>
            </a:r>
          </a:p>
          <a:p>
            <a:r>
              <a:rPr lang="ru-RU" b="1">
                <a:solidFill>
                  <a:schemeClr val="hlink"/>
                </a:solidFill>
              </a:rPr>
              <a:t>Шахматисты говорят так: «Ферзь любит свой цвет».</a:t>
            </a:r>
            <a:r>
              <a:rPr lang="ru-RU" b="1"/>
              <a:t> </a:t>
            </a:r>
          </a:p>
        </p:txBody>
      </p:sp>
      <p:pic>
        <p:nvPicPr>
          <p:cNvPr id="28681" name="Picture 6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205038"/>
            <a:ext cx="2160588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2205038"/>
            <a:ext cx="18732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s://i.mycdn.me/image?id=891094212352&amp;t=3&amp;plc=WEB&amp;tkn=*69vT727fekIOaYhoKpEdGjjeJt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214554"/>
            <a:ext cx="3866219" cy="21812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0080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970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1874838" y="6013450"/>
            <a:ext cx="2476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.</a:t>
            </a:r>
          </a:p>
        </p:txBody>
      </p:sp>
      <p:sp>
        <p:nvSpPr>
          <p:cNvPr id="29703" name="Rectangle 11"/>
          <p:cNvSpPr>
            <a:spLocks noChangeArrowheads="1"/>
          </p:cNvSpPr>
          <p:nvPr/>
        </p:nvSpPr>
        <p:spPr bwMode="auto">
          <a:xfrm>
            <a:off x="468313" y="5191125"/>
            <a:ext cx="71278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Ферзь –</a:t>
            </a:r>
            <a:r>
              <a:rPr lang="ru-RU" sz="2400"/>
              <a:t> </a:t>
            </a:r>
            <a:r>
              <a:rPr lang="ru-RU" sz="2400" b="1">
                <a:solidFill>
                  <a:schemeClr val="hlink"/>
                </a:solidFill>
              </a:rPr>
              <a:t>это советник короля и самая сильная фигура шахматного войска. Передвигается на любое количество полей в любом направлении.</a:t>
            </a:r>
          </a:p>
        </p:txBody>
      </p:sp>
      <p:pic>
        <p:nvPicPr>
          <p:cNvPr id="17410" name="Picture 2" descr="https://i.mycdn.me/image?id=891094214144&amp;t=3&amp;plc=WEB&amp;tkn=*w5d42l8c8b3Z8UyAbuDLrTDH7_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85926"/>
            <a:ext cx="5512297" cy="31098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0080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724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5786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Заголово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516563"/>
            <a:ext cx="67675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13"/>
          <p:cNvSpPr>
            <a:spLocks noChangeArrowheads="1"/>
          </p:cNvSpPr>
          <p:nvPr/>
        </p:nvSpPr>
        <p:spPr bwMode="auto">
          <a:xfrm>
            <a:off x="539750" y="5157788"/>
            <a:ext cx="6270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Король</a:t>
            </a:r>
            <a:r>
              <a:rPr lang="ru-RU" sz="2000" b="1"/>
              <a:t> </a:t>
            </a:r>
            <a:r>
              <a:rPr lang="ru-RU" sz="2000" b="1">
                <a:solidFill>
                  <a:schemeClr val="hlink"/>
                </a:solidFill>
              </a:rPr>
              <a:t>– самая главная фигура в королевстве</a:t>
            </a:r>
            <a:r>
              <a:rPr lang="ru-RU"/>
              <a:t>. </a:t>
            </a:r>
          </a:p>
        </p:txBody>
      </p:sp>
      <p:pic>
        <p:nvPicPr>
          <p:cNvPr id="16386" name="Picture 2" descr="https://i.mycdn.me/image?id=891094213120&amp;t=3&amp;plc=WEB&amp;tkn=*2_CX4SSGdZNTTjFK4lrizv2077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785926"/>
            <a:ext cx="5429288" cy="30630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0080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1749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5786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9"/>
          <p:cNvSpPr>
            <a:spLocks noChangeArrowheads="1"/>
          </p:cNvSpPr>
          <p:nvPr/>
        </p:nvSpPr>
        <p:spPr bwMode="auto">
          <a:xfrm>
            <a:off x="611188" y="5661025"/>
            <a:ext cx="2832100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i="1"/>
              <a:t>А теперь без спешки</a:t>
            </a:r>
            <a:endParaRPr lang="ru-RU"/>
          </a:p>
          <a:p>
            <a:pPr algn="ctr"/>
            <a:r>
              <a:rPr lang="ru-RU" b="1" i="1"/>
              <a:t>Идут на место пешки.</a:t>
            </a:r>
          </a:p>
        </p:txBody>
      </p:sp>
      <p:pic>
        <p:nvPicPr>
          <p:cNvPr id="31752" name="Picture 5" descr="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041525"/>
            <a:ext cx="36004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s://i.mycdn.me/image?id=891094214656&amp;t=3&amp;plc=WEB&amp;tkn=*sr0vITJWDa9r1nUHnHsFraQUN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214554"/>
            <a:ext cx="4625924" cy="26098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0080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2772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5786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" descr="Paw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412875"/>
            <a:ext cx="4033837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250825" y="4933950"/>
            <a:ext cx="482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Пешка</a:t>
            </a:r>
            <a:r>
              <a:rPr lang="ru-RU" b="1"/>
              <a:t> </a:t>
            </a:r>
            <a:r>
              <a:rPr lang="ru-RU" b="1">
                <a:solidFill>
                  <a:schemeClr val="hlink"/>
                </a:solidFill>
              </a:rPr>
              <a:t>может за один ход продвинуться на одно поле прямо вперед, а при первом ходе на два поля. </a:t>
            </a:r>
          </a:p>
        </p:txBody>
      </p:sp>
      <p:sp>
        <p:nvSpPr>
          <p:cNvPr id="32776" name="Rectangle 12"/>
          <p:cNvSpPr>
            <a:spLocks noChangeArrowheads="1"/>
          </p:cNvSpPr>
          <p:nvPr/>
        </p:nvSpPr>
        <p:spPr bwMode="auto">
          <a:xfrm>
            <a:off x="5148263" y="4979988"/>
            <a:ext cx="3744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Пешка</a:t>
            </a:r>
            <a:r>
              <a:rPr lang="ru-RU" b="1"/>
              <a:t> </a:t>
            </a:r>
            <a:r>
              <a:rPr lang="ru-RU" b="1">
                <a:solidFill>
                  <a:schemeClr val="hlink"/>
                </a:solidFill>
              </a:rPr>
              <a:t>«бьет» чужую фигуру вперед по диагонали.</a:t>
            </a:r>
            <a:r>
              <a:rPr lang="ru-RU" b="1"/>
              <a:t> </a:t>
            </a:r>
          </a:p>
        </p:txBody>
      </p:sp>
      <p:sp>
        <p:nvSpPr>
          <p:cNvPr id="32777" name="Rectangle 13"/>
          <p:cNvSpPr>
            <a:spLocks noChangeArrowheads="1"/>
          </p:cNvSpPr>
          <p:nvPr/>
        </p:nvSpPr>
        <p:spPr bwMode="auto">
          <a:xfrm>
            <a:off x="250825" y="5848350"/>
            <a:ext cx="79930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hlink"/>
                </a:solidFill>
              </a:rPr>
              <a:t>Добравшуюся до противоположного края доски пешку можно обменять на любую пленную фигуру, даже – ферзя. Любая пешечка может превратиться в ферзя.</a:t>
            </a:r>
          </a:p>
        </p:txBody>
      </p:sp>
      <p:pic>
        <p:nvPicPr>
          <p:cNvPr id="14338" name="Picture 2" descr="https://i.mycdn.me/image?id=891094214400&amp;t=3&amp;plc=WEB&amp;tkn=*GvWj-k5yuRmfnYSbqs_0dpzizp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071678"/>
            <a:ext cx="4178615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0080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3796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5786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10"/>
          <p:cNvSpPr>
            <a:spLocks noChangeArrowheads="1"/>
          </p:cNvSpPr>
          <p:nvPr/>
        </p:nvSpPr>
        <p:spPr bwMode="auto">
          <a:xfrm>
            <a:off x="250825" y="5805488"/>
            <a:ext cx="7634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chemeClr val="hlink"/>
                </a:solidFill>
              </a:rPr>
              <a:t>Именно из этого положения начинается любая настоящая шахматная партия </a:t>
            </a:r>
          </a:p>
        </p:txBody>
      </p:sp>
      <p:pic>
        <p:nvPicPr>
          <p:cNvPr id="13314" name="Picture 2" descr="https://i.mycdn.me/image?id=891094213632&amp;t=3&amp;plc=WEB&amp;tkn=*sJfXZ7CJTOeqn4rdGd9lCFw_u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000240"/>
            <a:ext cx="5385672" cy="30384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3850" y="476250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ШАХМАТЫ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5064" name="Picture 8" descr="37BO-BBM__357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557338"/>
            <a:ext cx="8291513" cy="4178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57188" y="357188"/>
            <a:ext cx="8429625" cy="785812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868363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Шахматный театр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482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5300663"/>
            <a:ext cx="13557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1"/>
          <p:cNvSpPr>
            <a:spLocks noChangeArrowheads="1"/>
          </p:cNvSpPr>
          <p:nvPr/>
        </p:nvSpPr>
        <p:spPr bwMode="auto">
          <a:xfrm>
            <a:off x="250825" y="1558925"/>
            <a:ext cx="8643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latin typeface="Century Gothic" pitchFamily="34" charset="0"/>
                <a:cs typeface="Times New Roman" pitchFamily="18" charset="0"/>
              </a:rPr>
              <a:t> </a:t>
            </a:r>
            <a:endParaRPr lang="ru-RU" sz="3200" b="1">
              <a:latin typeface="Century Gothic" pitchFamily="34" charset="0"/>
            </a:endParaRPr>
          </a:p>
        </p:txBody>
      </p:sp>
      <p:sp>
        <p:nvSpPr>
          <p:cNvPr id="34822" name="Rectangle 2"/>
          <p:cNvSpPr>
            <a:spLocks noChangeArrowheads="1"/>
          </p:cNvSpPr>
          <p:nvPr/>
        </p:nvSpPr>
        <p:spPr bwMode="auto">
          <a:xfrm>
            <a:off x="214313" y="2643188"/>
            <a:ext cx="458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 algn="just" eaLnBrk="0" hangingPunct="0">
              <a:tabLst>
                <a:tab pos="457200" algn="l"/>
                <a:tab pos="571500" algn="l"/>
              </a:tabLst>
            </a:pPr>
            <a:r>
              <a:rPr lang="ru-RU" sz="1200">
                <a:cs typeface="Times New Roman" pitchFamily="18" charset="0"/>
              </a:rPr>
              <a:t>.</a:t>
            </a:r>
            <a:endParaRPr lang="ru-RU"/>
          </a:p>
        </p:txBody>
      </p:sp>
      <p:pic>
        <p:nvPicPr>
          <p:cNvPr id="34823" name="Picture 9" descr="FiguriProchess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341438"/>
            <a:ext cx="734377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Rectangle 10"/>
          <p:cNvSpPr>
            <a:spLocks noChangeArrowheads="1"/>
          </p:cNvSpPr>
          <p:nvPr/>
        </p:nvSpPr>
        <p:spPr bwMode="auto">
          <a:xfrm>
            <a:off x="3203575" y="6129338"/>
            <a:ext cx="3457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3600"/>
          </a:p>
        </p:txBody>
      </p:sp>
      <p:pic>
        <p:nvPicPr>
          <p:cNvPr id="34825" name="Picture 14" descr="ee2522f03d57ff6cbd14ba537fa76af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3429000"/>
            <a:ext cx="302418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57188" y="357188"/>
            <a:ext cx="8429625" cy="785812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24775" cy="868363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smtClean="0">
                <a:solidFill>
                  <a:srgbClr val="663300"/>
                </a:solidFill>
                <a:latin typeface="Century Gothic" pitchFamily="34" charset="0"/>
              </a:rPr>
              <a:t>Игра «Волшебный мешочек»</a:t>
            </a:r>
            <a:endParaRPr lang="ru-RU" sz="4000" b="1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285750" y="1571625"/>
            <a:ext cx="8643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latin typeface="Century Gothic" pitchFamily="34" charset="0"/>
                <a:cs typeface="Times New Roman" pitchFamily="18" charset="0"/>
              </a:rPr>
              <a:t> </a:t>
            </a:r>
            <a:endParaRPr lang="ru-RU" sz="3200" b="1">
              <a:latin typeface="Century Gothic" pitchFamily="34" charset="0"/>
            </a:endParaRPr>
          </a:p>
        </p:txBody>
      </p:sp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214313" y="2643188"/>
            <a:ext cx="458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 algn="just" eaLnBrk="0" hangingPunct="0">
              <a:tabLst>
                <a:tab pos="457200" algn="l"/>
                <a:tab pos="571500" algn="l"/>
              </a:tabLst>
            </a:pPr>
            <a:r>
              <a:rPr lang="ru-RU" sz="1200">
                <a:cs typeface="Times New Roman" pitchFamily="18" charset="0"/>
              </a:rPr>
              <a:t>.</a:t>
            </a:r>
            <a:endParaRPr lang="ru-RU"/>
          </a:p>
        </p:txBody>
      </p:sp>
      <p:pic>
        <p:nvPicPr>
          <p:cNvPr id="35846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47244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0" descr="FiguriProchess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484313"/>
            <a:ext cx="734377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AutoShape 12" descr="20585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5849" name="Picture 14" descr="2058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3429000"/>
            <a:ext cx="33845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152525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20725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smtClean="0">
                <a:solidFill>
                  <a:srgbClr val="663300"/>
                </a:solidFill>
              </a:rPr>
              <a:t>Игра «Чьи следы?»</a:t>
            </a:r>
            <a:endParaRPr lang="ru-RU" sz="4000" b="1" smtClean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6869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7" descr="ферз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73238"/>
            <a:ext cx="41767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8" descr="сл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773238"/>
            <a:ext cx="41449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468313" y="188913"/>
            <a:ext cx="8142287" cy="1152525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914400" y="404813"/>
            <a:ext cx="8229600" cy="720725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smtClean="0">
                <a:solidFill>
                  <a:srgbClr val="663300"/>
                </a:solidFill>
              </a:rPr>
              <a:t>Игра «Чьи следы?»</a:t>
            </a:r>
            <a:endParaRPr lang="ru-RU" sz="4000" b="1" smtClean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7893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5786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8" descr="ко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628775"/>
            <a:ext cx="396081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9" descr="пеше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628775"/>
            <a:ext cx="388937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152525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229600" cy="720725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smtClean="0">
                <a:solidFill>
                  <a:srgbClr val="663300"/>
                </a:solidFill>
              </a:rPr>
              <a:t>Игра «Чьи следы?»</a:t>
            </a:r>
            <a:endParaRPr lang="ru-RU" sz="4000" b="1" smtClean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8917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8" descr="коро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57338"/>
            <a:ext cx="4105275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9" descr="ладь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557338"/>
            <a:ext cx="403701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57188" y="357188"/>
            <a:ext cx="8429625" cy="785812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663300"/>
                </a:solidFill>
                <a:latin typeface="Century Gothic" pitchFamily="34" charset="0"/>
              </a:rPr>
              <a:t>Игра «Найди пару»</a:t>
            </a:r>
            <a:endParaRPr lang="ru-RU" sz="3600" b="1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994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539750" y="5013325"/>
            <a:ext cx="48736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i="1"/>
              <a:t>На черно-белом  крылечке сидели:</a:t>
            </a:r>
            <a:endParaRPr lang="ru-RU"/>
          </a:p>
          <a:p>
            <a:pPr algn="ctr"/>
            <a:r>
              <a:rPr lang="ru-RU" b="1" i="1"/>
              <a:t>Король, Королева, Два офицера,</a:t>
            </a:r>
            <a:endParaRPr lang="ru-RU"/>
          </a:p>
          <a:p>
            <a:pPr algn="ctr"/>
            <a:r>
              <a:rPr lang="ru-RU" b="1" i="1"/>
              <a:t>У них— два Коня,  по углам— две Ладьи,</a:t>
            </a:r>
            <a:endParaRPr lang="ru-RU"/>
          </a:p>
          <a:p>
            <a:pPr algn="ctr"/>
            <a:r>
              <a:rPr lang="ru-RU" b="1" i="1"/>
              <a:t>И строй солдат,  что стоит впереди.</a:t>
            </a:r>
            <a:endParaRPr lang="ru-RU"/>
          </a:p>
          <a:p>
            <a:pPr algn="ctr"/>
            <a:r>
              <a:rPr lang="ru-RU" b="1" i="1"/>
              <a:t> Пару скорее свою ты найди!</a:t>
            </a:r>
          </a:p>
        </p:txBody>
      </p:sp>
      <p:pic>
        <p:nvPicPr>
          <p:cNvPr id="39945" name="Picture 9" descr="pesh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196975"/>
            <a:ext cx="2217737" cy="2592388"/>
          </a:xfrm>
          <a:prstGeom prst="rect">
            <a:avLst/>
          </a:prstGeom>
          <a:noFill/>
        </p:spPr>
      </p:pic>
      <p:pic>
        <p:nvPicPr>
          <p:cNvPr id="39947" name="Picture 11" descr="pion-no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3141663"/>
            <a:ext cx="1319213" cy="1728787"/>
          </a:xfrm>
          <a:prstGeom prst="rect">
            <a:avLst/>
          </a:prstGeom>
          <a:noFill/>
        </p:spPr>
      </p:pic>
      <p:pic>
        <p:nvPicPr>
          <p:cNvPr id="39949" name="Picture 13" descr="depositphotos_9437773-White-horse-che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1268413"/>
            <a:ext cx="1825625" cy="2736850"/>
          </a:xfrm>
          <a:prstGeom prst="rect">
            <a:avLst/>
          </a:prstGeom>
          <a:noFill/>
        </p:spPr>
      </p:pic>
      <p:pic>
        <p:nvPicPr>
          <p:cNvPr id="39950" name="Picture 14" descr="horse-head-chess-piece-outline_318-523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3141663"/>
            <a:ext cx="1582737" cy="1727200"/>
          </a:xfrm>
          <a:prstGeom prst="rect">
            <a:avLst/>
          </a:prstGeom>
          <a:noFill/>
        </p:spPr>
      </p:pic>
      <p:pic>
        <p:nvPicPr>
          <p:cNvPr id="39953" name="Picture 17" descr="007_b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1412875"/>
            <a:ext cx="1825625" cy="2735263"/>
          </a:xfrm>
          <a:prstGeom prst="rect">
            <a:avLst/>
          </a:prstGeom>
          <a:noFill/>
        </p:spPr>
      </p:pic>
      <p:pic>
        <p:nvPicPr>
          <p:cNvPr id="39954" name="Picture 18" descr="reine-noir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2275" y="3284538"/>
            <a:ext cx="1654175" cy="1555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57188" y="285750"/>
            <a:ext cx="8429625" cy="10715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582613"/>
          </a:xfrm>
        </p:spPr>
        <p:txBody>
          <a:bodyPr>
            <a:noAutofit/>
          </a:bodyPr>
          <a:lstStyle/>
          <a:p>
            <a:pPr eaLnBrk="1" hangingPunct="1"/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Физкультминутка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0964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1"/>
          <p:cNvSpPr>
            <a:spLocks noChangeArrowheads="1"/>
          </p:cNvSpPr>
          <p:nvPr/>
        </p:nvSpPr>
        <p:spPr bwMode="auto">
          <a:xfrm>
            <a:off x="0" y="0"/>
            <a:ext cx="43815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                                                                         </a:t>
            </a:r>
            <a:endParaRPr lang="ru-RU" sz="6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684213" y="1922463"/>
            <a:ext cx="79930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/>
              <a:t>- А сейчас мы с вами превратимся в пешек:</a:t>
            </a:r>
            <a:endParaRPr lang="ru-RU" sz="2400"/>
          </a:p>
          <a:p>
            <a:r>
              <a:rPr lang="ru-RU" sz="2400" b="1" i="1"/>
              <a:t>Ну- ка, пешки, поиграем.</a:t>
            </a:r>
            <a:endParaRPr lang="ru-RU" sz="2400"/>
          </a:p>
          <a:p>
            <a:r>
              <a:rPr lang="ru-RU" sz="2400" b="1" i="1"/>
              <a:t>Головой мы повращаем</a:t>
            </a:r>
            <a:endParaRPr lang="ru-RU" sz="2400"/>
          </a:p>
          <a:p>
            <a:r>
              <a:rPr lang="ru-RU" sz="2400" b="1" i="1"/>
              <a:t>Вправо – влево, а потом       (вращение головой)</a:t>
            </a:r>
            <a:endParaRPr lang="ru-RU" sz="2400"/>
          </a:p>
          <a:p>
            <a:r>
              <a:rPr lang="ru-RU" sz="2400" b="1" i="1"/>
              <a:t>3- 4, приседаем,</a:t>
            </a:r>
            <a:endParaRPr lang="ru-RU" sz="2400"/>
          </a:p>
          <a:p>
            <a:r>
              <a:rPr lang="ru-RU" sz="2400" b="1" i="1"/>
              <a:t>Наши ножки разомнём.               (приседания)</a:t>
            </a:r>
            <a:endParaRPr lang="ru-RU" sz="2400"/>
          </a:p>
          <a:p>
            <a:r>
              <a:rPr lang="ru-RU" sz="2400" b="1" i="1"/>
              <a:t>1,2,3 – на месте шаг.</a:t>
            </a:r>
            <a:endParaRPr lang="ru-RU" sz="2400"/>
          </a:p>
          <a:p>
            <a:r>
              <a:rPr lang="ru-RU" sz="2400" b="1" i="1"/>
              <a:t>Встали пешки дружно в ряд.</a:t>
            </a:r>
            <a:endParaRPr lang="ru-RU" sz="2400"/>
          </a:p>
          <a:p>
            <a:r>
              <a:rPr lang="ru-RU" sz="2400" b="1" i="1"/>
              <a:t>Мы размялись от души,</a:t>
            </a:r>
            <a:endParaRPr lang="ru-RU" sz="2400"/>
          </a:p>
          <a:p>
            <a:r>
              <a:rPr lang="ru-RU" sz="2400" b="1" i="1"/>
              <a:t>За столы мы вновь спешим.  (садятся за столы)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250825" y="188913"/>
            <a:ext cx="8497888" cy="1511300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36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Игра «Кто быстрее соберет фигуры для сражения»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95288" y="549275"/>
            <a:ext cx="8229600" cy="582613"/>
          </a:xfrm>
        </p:spPr>
        <p:txBody>
          <a:bodyPr/>
          <a:lstStyle/>
          <a:p>
            <a:pPr eaLnBrk="1" hangingPunct="1"/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mtClean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7109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12" descr="7306666-scattered-chess-pie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773238"/>
            <a:ext cx="5545137" cy="4824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250825" y="333375"/>
            <a:ext cx="8497888" cy="115093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Игровая практика</a:t>
            </a:r>
            <a:r>
              <a:rPr lang="ru-RU" sz="4000">
                <a:solidFill>
                  <a:srgbClr val="6633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95288" y="549275"/>
            <a:ext cx="8229600" cy="582613"/>
          </a:xfrm>
        </p:spPr>
        <p:txBody>
          <a:bodyPr/>
          <a:lstStyle/>
          <a:p>
            <a:pPr eaLnBrk="1" hangingPunct="1"/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mtClean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8133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 descr="think-the-game-compress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555750"/>
            <a:ext cx="7416800" cy="49482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95288" y="333375"/>
            <a:ext cx="8429625" cy="115093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39750" y="333375"/>
            <a:ext cx="8229600" cy="1079500"/>
          </a:xfrm>
        </p:spPr>
        <p:txBody>
          <a:bodyPr>
            <a:noAutofit/>
          </a:bodyPr>
          <a:lstStyle/>
          <a:p>
            <a:pPr eaLnBrk="1" hangingPunct="1"/>
            <a:r>
              <a:rPr lang="ru-RU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Рефлексия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9157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лесенка успех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00213"/>
            <a:ext cx="69850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285750" y="285750"/>
            <a:ext cx="8429625" cy="1285875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5363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75" y="571500"/>
            <a:ext cx="8429625" cy="582613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smtClean="0">
                <a:solidFill>
                  <a:srgbClr val="E4C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ru-RU" sz="36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Легенда о шахматах</a:t>
            </a:r>
          </a:p>
        </p:txBody>
      </p:sp>
      <p:pic>
        <p:nvPicPr>
          <p:cNvPr id="32770" name="Picture 2" descr="https://i.mycdn.me/image?id=891094010112&amp;t=3&amp;plc=WEB&amp;tkn=*4vM135_Fr0VgvWGocfayK4FBT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3106428" cy="1752557"/>
          </a:xfrm>
          <a:prstGeom prst="rect">
            <a:avLst/>
          </a:prstGeom>
          <a:noFill/>
        </p:spPr>
      </p:pic>
      <p:pic>
        <p:nvPicPr>
          <p:cNvPr id="32774" name="Picture 6" descr="https://i.mycdn.me/image?id=891094011392&amp;t=3&amp;plc=WEB&amp;tkn=*Qxx9ZdPfxWVSL2H3kiuV7rDTpk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643314"/>
            <a:ext cx="2214578" cy="1249401"/>
          </a:xfrm>
          <a:prstGeom prst="rect">
            <a:avLst/>
          </a:prstGeom>
          <a:noFill/>
        </p:spPr>
      </p:pic>
      <p:pic>
        <p:nvPicPr>
          <p:cNvPr id="32776" name="Picture 8" descr="https://i.mycdn.me/image?id=891094012160&amp;t=3&amp;plc=WEB&amp;tkn=*hJvGcv7L5uWc6hOlP6NXzs0xhv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736454"/>
            <a:ext cx="3071834" cy="1733041"/>
          </a:xfrm>
          <a:prstGeom prst="rect">
            <a:avLst/>
          </a:prstGeom>
          <a:noFill/>
        </p:spPr>
      </p:pic>
      <p:pic>
        <p:nvPicPr>
          <p:cNvPr id="32778" name="Picture 10" descr="https://i.mycdn.me/image?id=891094205440&amp;t=3&amp;plc=WEB&amp;tkn=*5vcZ0tABX8YRU7uT-Sr-sEiSV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714884"/>
            <a:ext cx="2599929" cy="1466805"/>
          </a:xfrm>
          <a:prstGeom prst="rect">
            <a:avLst/>
          </a:prstGeom>
          <a:noFill/>
        </p:spPr>
      </p:pic>
      <p:pic>
        <p:nvPicPr>
          <p:cNvPr id="32780" name="Picture 12" descr="https://i.mycdn.me/image?id=891094205952&amp;t=3&amp;plc=WEB&amp;tkn=*mHsLwNgQXGmwOgtaEgOSDjfvl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857760"/>
            <a:ext cx="2853178" cy="1609681"/>
          </a:xfrm>
          <a:prstGeom prst="rect">
            <a:avLst/>
          </a:prstGeom>
          <a:noFill/>
        </p:spPr>
      </p:pic>
      <p:pic>
        <p:nvPicPr>
          <p:cNvPr id="32782" name="Picture 14" descr="https://i.mycdn.me/image?id=891094206208&amp;t=3&amp;plc=WEB&amp;tkn=*FqMVzzjW_1-LTeKj7LbJ5dcVNX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5143512"/>
            <a:ext cx="2279202" cy="12858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900113" y="981075"/>
            <a:ext cx="8069262" cy="3384550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03350" y="981075"/>
            <a:ext cx="6624638" cy="27987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Спасибо </a:t>
            </a:r>
            <a:br>
              <a:rPr lang="ru-RU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ru-RU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за </a:t>
            </a:r>
            <a:br>
              <a:rPr lang="ru-RU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ru-RU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внимание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4036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image001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545013"/>
            <a:ext cx="4581525" cy="20526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285750" y="285750"/>
            <a:ext cx="8429625" cy="1285875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6387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620713"/>
            <a:ext cx="8429625" cy="582612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ru-RU" sz="4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ШАХМАТЫ</a:t>
            </a:r>
          </a:p>
        </p:txBody>
      </p:sp>
      <p:pic>
        <p:nvPicPr>
          <p:cNvPr id="16391" name="Picture 7" descr="Amen-2850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628775"/>
            <a:ext cx="5472113" cy="3849688"/>
          </a:xfrm>
          <a:prstGeom prst="rect">
            <a:avLst/>
          </a:prstGeom>
          <a:noFill/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95288" y="5445125"/>
            <a:ext cx="73453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i="1"/>
              <a:t>«Шах - мат! »,  </a:t>
            </a:r>
          </a:p>
          <a:p>
            <a:pPr algn="ctr"/>
            <a:r>
              <a:rPr lang="ru-RU" sz="2400" b="1" i="1"/>
              <a:t>с персидского</a:t>
            </a:r>
          </a:p>
          <a:p>
            <a:pPr algn="ctr"/>
            <a:r>
              <a:rPr lang="ru-RU" sz="2400" b="1" i="1"/>
              <a:t>«Шах»- король – «мат» - умер! »</a:t>
            </a:r>
            <a:r>
              <a:rPr lang="ru-RU" sz="2400" b="1"/>
              <a:t> </a:t>
            </a:r>
          </a:p>
        </p:txBody>
      </p:sp>
      <p:pic>
        <p:nvPicPr>
          <p:cNvPr id="16394" name="Picture 10" descr="32_A_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2133600"/>
            <a:ext cx="3046413" cy="20335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250825" y="260350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Этапы</a:t>
            </a:r>
            <a:r>
              <a:rPr lang="ru-RU" sz="4400" b="1">
                <a:solidFill>
                  <a:srgbClr val="663300"/>
                </a:solidFill>
                <a:latin typeface="Arial" charset="0"/>
                <a:cs typeface="Arial" charset="0"/>
              </a:rPr>
              <a:t> </a:t>
            </a:r>
            <a:r>
              <a:rPr lang="ru-RU" sz="4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обучения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7411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3" name="Rectangle 28"/>
          <p:cNvSpPr>
            <a:spLocks noChangeArrowheads="1"/>
          </p:cNvSpPr>
          <p:nvPr/>
        </p:nvSpPr>
        <p:spPr bwMode="auto">
          <a:xfrm>
            <a:off x="323850" y="1484313"/>
            <a:ext cx="864076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3600" b="1"/>
              <a:t>Знакомство с шахматной доской. </a:t>
            </a:r>
          </a:p>
          <a:p>
            <a:pPr marL="342900" indent="-342900"/>
            <a:r>
              <a:rPr lang="ru-RU" sz="3600" b="1"/>
              <a:t>2. Знакомство с фигурами и пешками. </a:t>
            </a:r>
          </a:p>
          <a:p>
            <a:pPr marL="342900" indent="-342900"/>
            <a:r>
              <a:rPr lang="ru-RU" sz="3600" b="1"/>
              <a:t>3. Обучение правилам шахматной игры. </a:t>
            </a:r>
          </a:p>
          <a:p>
            <a:pPr marL="342900" indent="-342900"/>
            <a:r>
              <a:rPr lang="ru-RU" sz="3600" b="1"/>
              <a:t>4. Решение шахматных задач и этюдов. </a:t>
            </a:r>
          </a:p>
          <a:p>
            <a:pPr marL="342900" indent="-342900"/>
            <a:r>
              <a:rPr lang="ru-RU" sz="3600" b="1"/>
              <a:t>5. Игра в шахматы.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285750" y="285750"/>
            <a:ext cx="8429625" cy="1285875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8435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5" y="571500"/>
            <a:ext cx="8429625" cy="5826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E4C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Шахматная доска</a:t>
            </a:r>
          </a:p>
        </p:txBody>
      </p:sp>
      <p:pic>
        <p:nvPicPr>
          <p:cNvPr id="18439" name="Picture 7" descr="пеш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773238"/>
            <a:ext cx="5472113" cy="4749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57188" y="285750"/>
            <a:ext cx="8429625" cy="10715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582613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Фигуры и пешки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1508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67"/>
          <p:cNvSpPr>
            <a:spLocks noChangeArrowheads="1"/>
          </p:cNvSpPr>
          <p:nvPr/>
        </p:nvSpPr>
        <p:spPr bwMode="auto">
          <a:xfrm>
            <a:off x="323850" y="3284538"/>
            <a:ext cx="3600450" cy="337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/>
              <a:t>В этой стране -</a:t>
            </a:r>
            <a:endParaRPr lang="ru-RU" sz="2400"/>
          </a:p>
          <a:p>
            <a:pPr algn="ctr"/>
            <a:r>
              <a:rPr lang="ru-RU" sz="2400" b="1" i="1"/>
              <a:t>Король с королевой живут без корон</a:t>
            </a:r>
            <a:endParaRPr lang="ru-RU" sz="2400"/>
          </a:p>
          <a:p>
            <a:pPr algn="ctr"/>
            <a:r>
              <a:rPr lang="ru-RU" sz="2400" b="1" i="1"/>
              <a:t>Ладья без весел, без хобота слон,</a:t>
            </a:r>
            <a:endParaRPr lang="ru-RU" sz="2400"/>
          </a:p>
          <a:p>
            <a:pPr algn="ctr"/>
            <a:r>
              <a:rPr lang="ru-RU" sz="2400" b="1" i="1"/>
              <a:t>Конь без копыт, седла и уздечки</a:t>
            </a:r>
            <a:endParaRPr lang="ru-RU" sz="2400"/>
          </a:p>
          <a:p>
            <a:pPr algn="ctr"/>
            <a:r>
              <a:rPr lang="ru-RU" sz="2400" b="1" i="1"/>
              <a:t>А рядовые - не человечки</a:t>
            </a:r>
            <a:r>
              <a:rPr lang="ru-RU" sz="2400" i="1"/>
              <a:t>.</a:t>
            </a:r>
          </a:p>
        </p:txBody>
      </p:sp>
      <p:pic>
        <p:nvPicPr>
          <p:cNvPr id="21510" name="Picture 69" descr="6a310b768c9d3fa6af58e6bcbdbeac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484313"/>
            <a:ext cx="1944687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s7s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2060575"/>
            <a:ext cx="4572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3850" y="260350"/>
            <a:ext cx="8429625" cy="1285875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38" y="476250"/>
            <a:ext cx="8229600" cy="8651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2533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33"/>
          <p:cNvSpPr>
            <a:spLocks noChangeArrowheads="1"/>
          </p:cNvSpPr>
          <p:nvPr/>
        </p:nvSpPr>
        <p:spPr bwMode="auto">
          <a:xfrm>
            <a:off x="395288" y="5876925"/>
            <a:ext cx="3206750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i="1"/>
              <a:t>Я смотрю на первый ряд,</a:t>
            </a:r>
            <a:endParaRPr lang="ru-RU"/>
          </a:p>
          <a:p>
            <a:pPr algn="ctr"/>
            <a:r>
              <a:rPr lang="ru-RU" b="1" i="1"/>
              <a:t>По краям ладьи стоят</a:t>
            </a:r>
            <a:r>
              <a:rPr lang="ru-RU" b="1"/>
              <a:t>.</a:t>
            </a:r>
          </a:p>
        </p:txBody>
      </p:sp>
      <p:pic>
        <p:nvPicPr>
          <p:cNvPr id="24578" name="Picture 2" descr="https://i.mycdn.me/image?id=891094012928&amp;t=3&amp;plc=WEB&amp;tkn=*tLGoMI0QfMD3rMkcfSfvCuKAL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071678"/>
            <a:ext cx="6143668" cy="34660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0080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3556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1874838" y="6013450"/>
            <a:ext cx="2476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.</a:t>
            </a:r>
          </a:p>
        </p:txBody>
      </p:sp>
      <p:pic>
        <p:nvPicPr>
          <p:cNvPr id="23558" name="Picture 2" descr="Roo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1628775"/>
            <a:ext cx="46799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Заголовок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5589588"/>
            <a:ext cx="43195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хматы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Шахматы1</Template>
  <TotalTime>725</TotalTime>
  <Words>484</Words>
  <Application>Microsoft Office PowerPoint</Application>
  <PresentationFormat>Экран (4:3)</PresentationFormat>
  <Paragraphs>93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Шахматы1</vt:lpstr>
      <vt:lpstr>«Школа молодого педагога»</vt:lpstr>
      <vt:lpstr>Слайд 2</vt:lpstr>
      <vt:lpstr> Легенда о шахматах</vt:lpstr>
      <vt:lpstr> ШАХМАТЫ</vt:lpstr>
      <vt:lpstr>Слайд 5</vt:lpstr>
      <vt:lpstr> Шахматная доска</vt:lpstr>
      <vt:lpstr>Фигуры и пешки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Шахматный театр</vt:lpstr>
      <vt:lpstr>Игра «Волшебный мешочек»</vt:lpstr>
      <vt:lpstr>Игра «Чьи следы?»</vt:lpstr>
      <vt:lpstr>Игра «Чьи следы?»</vt:lpstr>
      <vt:lpstr>Игра «Чьи следы?»</vt:lpstr>
      <vt:lpstr>Игра «Найди пару»</vt:lpstr>
      <vt:lpstr>Физкультминутка</vt:lpstr>
      <vt:lpstr> </vt:lpstr>
      <vt:lpstr> </vt:lpstr>
      <vt:lpstr>Рефлексия</vt:lpstr>
      <vt:lpstr>Спасибо  за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«Шахматы»</dc:title>
  <dc:creator>User</dc:creator>
  <cp:lastModifiedBy>Microsoft PC</cp:lastModifiedBy>
  <cp:revision>34</cp:revision>
  <dcterms:created xsi:type="dcterms:W3CDTF">2014-12-15T14:21:04Z</dcterms:created>
  <dcterms:modified xsi:type="dcterms:W3CDTF">2018-03-28T14:46:07Z</dcterms:modified>
</cp:coreProperties>
</file>