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8" r:id="rId9"/>
    <p:sldId id="269" r:id="rId10"/>
    <p:sldId id="267" r:id="rId11"/>
    <p:sldId id="286" r:id="rId12"/>
    <p:sldId id="288" r:id="rId13"/>
    <p:sldId id="289" r:id="rId14"/>
    <p:sldId id="271" r:id="rId15"/>
    <p:sldId id="290" r:id="rId16"/>
    <p:sldId id="287" r:id="rId17"/>
    <p:sldId id="263" r:id="rId18"/>
    <p:sldId id="264" r:id="rId19"/>
    <p:sldId id="265" r:id="rId20"/>
    <p:sldId id="266" r:id="rId21"/>
    <p:sldId id="275" r:id="rId22"/>
    <p:sldId id="276" r:id="rId23"/>
    <p:sldId id="278" r:id="rId24"/>
    <p:sldId id="279" r:id="rId25"/>
    <p:sldId id="281" r:id="rId26"/>
    <p:sldId id="282" r:id="rId27"/>
    <p:sldId id="280" r:id="rId28"/>
    <p:sldId id="283" r:id="rId29"/>
    <p:sldId id="285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1D2C15-0AF0-4082-A99A-94AF61D5AA7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52100F-68CE-4DC4-BA78-D4EB23656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458200" cy="3006826"/>
          </a:xfrm>
        </p:spPr>
        <p:txBody>
          <a:bodyPr>
            <a:noAutofit/>
          </a:bodyPr>
          <a:lstStyle/>
          <a:p>
            <a:r>
              <a:rPr lang="ru-RU" sz="8000" dirty="0" smtClean="0"/>
              <a:t>Шахматы. Мои  первые уроки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91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правила поведения за шахматной доской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/>
              <a:t>1.</a:t>
            </a:r>
            <a:r>
              <a:rPr lang="ru-RU" sz="1800" dirty="0" smtClean="0"/>
              <a:t> </a:t>
            </a:r>
            <a:r>
              <a:rPr lang="ru-RU" sz="1800" b="1" dirty="0" smtClean="0"/>
              <a:t>Играть надо молча, не спеша.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2.</a:t>
            </a:r>
            <a:r>
              <a:rPr lang="ru-RU" sz="1800" dirty="0" smtClean="0"/>
              <a:t> </a:t>
            </a:r>
            <a:r>
              <a:rPr lang="ru-RU" sz="1800" b="1" dirty="0" smtClean="0"/>
              <a:t>Если дотронешься до фигуры противника, ее придется побить (если это возможно).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3.Если тронешь свою фигуру, ею нужно обязательно сделать какой –</a:t>
            </a:r>
            <a:r>
              <a:rPr lang="ru-RU" sz="1800" b="1" dirty="0" err="1" smtClean="0"/>
              <a:t>нибудь</a:t>
            </a:r>
            <a:r>
              <a:rPr lang="ru-RU" sz="1800" b="1" dirty="0" smtClean="0"/>
              <a:t> </a:t>
            </a:r>
            <a:r>
              <a:rPr lang="ru-RU" sz="1800" b="1" dirty="0" smtClean="0"/>
              <a:t> ход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4.</a:t>
            </a:r>
            <a:r>
              <a:rPr lang="ru-RU" sz="1800" dirty="0" smtClean="0"/>
              <a:t> </a:t>
            </a:r>
            <a:r>
              <a:rPr lang="ru-RU" sz="1800" b="1" dirty="0" smtClean="0"/>
              <a:t>Если сделал ход и отпустил руку от своей фигуры, перехаживать нельзя.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5.</a:t>
            </a:r>
            <a:r>
              <a:rPr lang="ru-RU" sz="1800" dirty="0" smtClean="0"/>
              <a:t> </a:t>
            </a:r>
            <a:r>
              <a:rPr lang="ru-RU" sz="1800" b="1" dirty="0" smtClean="0"/>
              <a:t>Нельзя мешать партнеру думать.              6.</a:t>
            </a:r>
            <a:r>
              <a:rPr lang="ru-RU" sz="1800" dirty="0" smtClean="0"/>
              <a:t>  </a:t>
            </a:r>
            <a:r>
              <a:rPr lang="ru-RU" sz="1800" b="1" dirty="0" smtClean="0"/>
              <a:t>Нельзя подсказывать игрокам.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7.</a:t>
            </a:r>
            <a:r>
              <a:rPr lang="ru-RU" sz="1800" dirty="0" smtClean="0"/>
              <a:t> </a:t>
            </a:r>
            <a:r>
              <a:rPr lang="ru-RU" sz="1800" b="1" dirty="0" smtClean="0"/>
              <a:t>Не следует вслух произносить «шах» и «мат».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8.</a:t>
            </a:r>
            <a:r>
              <a:rPr lang="ru-RU" sz="1800" dirty="0" smtClean="0"/>
              <a:t>  </a:t>
            </a:r>
            <a:r>
              <a:rPr lang="ru-RU" sz="1800" b="1" dirty="0" smtClean="0"/>
              <a:t>Если какая </a:t>
            </a:r>
            <a:r>
              <a:rPr lang="ru-RU" sz="1800" b="1" dirty="0" smtClean="0"/>
              <a:t>–</a:t>
            </a:r>
            <a:r>
              <a:rPr lang="ru-RU" sz="1800" b="1" dirty="0" err="1" smtClean="0"/>
              <a:t>нибудь</a:t>
            </a:r>
            <a:r>
              <a:rPr lang="ru-RU" sz="1800" b="1" dirty="0" smtClean="0"/>
              <a:t> </a:t>
            </a:r>
            <a:r>
              <a:rPr lang="ru-RU" sz="1800" b="1" dirty="0" smtClean="0"/>
              <a:t>своя фигура или фигура противника расположена не в середине клетки, то при своем ходе можно сказать: «Поправляю» - и поставить ее </a:t>
            </a:r>
            <a:r>
              <a:rPr lang="ru-RU" sz="1800" b="1" dirty="0"/>
              <a:t> </a:t>
            </a:r>
            <a:r>
              <a:rPr lang="ru-RU" sz="1800" b="1" dirty="0" smtClean="0"/>
              <a:t>на место 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9.</a:t>
            </a:r>
            <a:r>
              <a:rPr lang="ru-RU" sz="1800" dirty="0" smtClean="0"/>
              <a:t> </a:t>
            </a:r>
            <a:r>
              <a:rPr lang="ru-RU" sz="1800" b="1" dirty="0" smtClean="0"/>
              <a:t>Если выиграешь, нельзя насмехаться над партнером и зазнаваться.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10.</a:t>
            </a:r>
            <a:r>
              <a:rPr lang="ru-RU" sz="1800" dirty="0" smtClean="0"/>
              <a:t> </a:t>
            </a:r>
            <a:r>
              <a:rPr lang="ru-RU" sz="1800" b="1" dirty="0" smtClean="0"/>
              <a:t>Если проиграешь,  не стоит расстраиваться – даже лучшие шахматисты мира потерпели в своей жизни много поражений.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11.</a:t>
            </a:r>
            <a:r>
              <a:rPr lang="ru-RU" sz="1800" dirty="0" smtClean="0"/>
              <a:t>  </a:t>
            </a:r>
            <a:r>
              <a:rPr lang="ru-RU" sz="1800" b="1" dirty="0" smtClean="0"/>
              <a:t>После окончания партии проигравший пожимает противнику руку – это дань уважения партнеру.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12.</a:t>
            </a:r>
            <a:r>
              <a:rPr lang="ru-RU" sz="1800" dirty="0" smtClean="0"/>
              <a:t>  </a:t>
            </a:r>
            <a:r>
              <a:rPr lang="ru-RU" sz="1800" b="1" dirty="0" smtClean="0"/>
              <a:t>Перед партией тоже принято рукопожатие.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b="1" dirty="0" smtClean="0"/>
              <a:t>13.</a:t>
            </a:r>
            <a:r>
              <a:rPr lang="ru-RU" sz="1800" dirty="0" smtClean="0"/>
              <a:t> </a:t>
            </a:r>
            <a:r>
              <a:rPr lang="ru-RU" sz="1800" b="1" dirty="0" smtClean="0"/>
              <a:t>Запрещается водить пальцем по шахматной доске, вычитывая варианты.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1745"/>
            <a:ext cx="849967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начале игры один игрок имеет 16 фигур светлого цвета («белые» фигуры), а другой 16 фигур тёмного цвета («чёрные» фигуры). </a:t>
            </a:r>
          </a:p>
          <a:p>
            <a:endParaRPr lang="ru-RU" sz="2000" b="1" dirty="0"/>
          </a:p>
          <a:p>
            <a:r>
              <a:rPr lang="ru-RU" sz="2000" b="1" dirty="0"/>
              <a:t>Эти фигуры следующие: </a:t>
            </a:r>
            <a:endParaRPr lang="ru-RU" sz="2000" b="1" dirty="0" smtClean="0"/>
          </a:p>
          <a:p>
            <a:r>
              <a:rPr lang="ru-RU" sz="2000" b="1" dirty="0" smtClean="0"/>
              <a:t>Белый </a:t>
            </a:r>
            <a:r>
              <a:rPr lang="ru-RU" sz="2000" b="1" dirty="0"/>
              <a:t>король обычно обозначается символом 	</a:t>
            </a:r>
            <a:r>
              <a:rPr lang="ru-RU" sz="2000" b="1" dirty="0" smtClean="0"/>
              <a:t>         </a:t>
            </a:r>
            <a:r>
              <a:rPr lang="ru-RU" sz="2000" b="1" dirty="0" err="1" smtClean="0"/>
              <a:t>Кр</a:t>
            </a:r>
            <a:r>
              <a:rPr lang="ru-RU" sz="2000" b="1" dirty="0" smtClean="0"/>
              <a:t> </a:t>
            </a:r>
            <a:r>
              <a:rPr lang="ru-RU" sz="2000" b="1" dirty="0"/>
              <a:t>(K) 	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Белый </a:t>
            </a:r>
            <a:r>
              <a:rPr lang="ru-RU" sz="2000" b="1" dirty="0"/>
              <a:t>ферзь обычно обозначается символом 	</a:t>
            </a:r>
            <a:r>
              <a:rPr lang="ru-RU" sz="2000" b="1" dirty="0" smtClean="0"/>
              <a:t>         Ф </a:t>
            </a:r>
            <a:r>
              <a:rPr lang="ru-RU" sz="2000" b="1" dirty="0"/>
              <a:t>(Q) 	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Две </a:t>
            </a:r>
            <a:r>
              <a:rPr lang="ru-RU" sz="2000" b="1" dirty="0"/>
              <a:t>белые ладьи обычно обозначаются символом 	</a:t>
            </a:r>
            <a:r>
              <a:rPr lang="ru-RU" sz="2000" b="1" dirty="0" smtClean="0"/>
              <a:t>          Л </a:t>
            </a:r>
            <a:r>
              <a:rPr lang="ru-RU" sz="2000" b="1" dirty="0"/>
              <a:t>(R) 	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Два </a:t>
            </a:r>
            <a:r>
              <a:rPr lang="ru-RU" sz="2000" b="1" dirty="0"/>
              <a:t>белых слона обычно обозначаются символом 	</a:t>
            </a:r>
            <a:r>
              <a:rPr lang="ru-RU" sz="2000" b="1" dirty="0" smtClean="0"/>
              <a:t>         С </a:t>
            </a:r>
            <a:r>
              <a:rPr lang="ru-RU" sz="2000" b="1" dirty="0"/>
              <a:t>(B) 	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Два </a:t>
            </a:r>
            <a:r>
              <a:rPr lang="ru-RU" sz="2000" b="1" dirty="0"/>
              <a:t>белых коня обычно обозначаются символом 	</a:t>
            </a:r>
            <a:r>
              <a:rPr lang="ru-RU" sz="2000" b="1" dirty="0" smtClean="0"/>
              <a:t>         К </a:t>
            </a:r>
            <a:r>
              <a:rPr lang="ru-RU" sz="2000" b="1" dirty="0"/>
              <a:t>(N) 	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Восемь </a:t>
            </a:r>
            <a:r>
              <a:rPr lang="ru-RU" sz="2000" b="1" dirty="0"/>
              <a:t>белых пешек обычно обозначаются символом 	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Черный </a:t>
            </a:r>
            <a:r>
              <a:rPr lang="ru-RU" sz="2000" b="1" dirty="0"/>
              <a:t>король обычно обозначается символом 	</a:t>
            </a:r>
            <a:r>
              <a:rPr lang="ru-RU" sz="2000" b="1" dirty="0" err="1"/>
              <a:t>Кр</a:t>
            </a:r>
            <a:r>
              <a:rPr lang="ru-RU" sz="2000" b="1" dirty="0"/>
              <a:t> (K) 	</a:t>
            </a:r>
          </a:p>
          <a:p>
            <a:r>
              <a:rPr lang="ru-RU" sz="2000" b="1" dirty="0"/>
              <a:t>Черный ферзь обычно обозначается символом 	Ф (Q) 	</a:t>
            </a:r>
          </a:p>
          <a:p>
            <a:r>
              <a:rPr lang="ru-RU" sz="2000" b="1" dirty="0"/>
              <a:t>Две черные ладьи обычно обозначаются символом 	Л (R) 	</a:t>
            </a:r>
          </a:p>
          <a:p>
            <a:r>
              <a:rPr lang="ru-RU" sz="2000" b="1" dirty="0"/>
              <a:t>Два черных слона обычно обозначаются символом 	С (B) 	</a:t>
            </a:r>
          </a:p>
          <a:p>
            <a:r>
              <a:rPr lang="ru-RU" sz="2000" b="1" dirty="0"/>
              <a:t>Два черных коня обычно обозначаются символом 	К (N) 	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7" y="1335339"/>
            <a:ext cx="660288" cy="5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7" y="1943577"/>
            <a:ext cx="660288" cy="58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31" y="2636912"/>
            <a:ext cx="660288" cy="5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67" y="3223834"/>
            <a:ext cx="660287" cy="58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23" y="3812047"/>
            <a:ext cx="660287" cy="58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44" y="4398968"/>
            <a:ext cx="618682" cy="5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23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следует из предыдущих правил, каждый из шестидесяти четырех квадратов (полей) неизменно обозначается единственным сочетанием буквы и цифры.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81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Каждый ход фигуры записывается сокращенным названием рассматриваемой </a:t>
            </a:r>
            <a:r>
              <a:rPr lang="ru-RU" sz="2400" b="1" dirty="0" smtClean="0"/>
              <a:t>фигуры </a:t>
            </a:r>
            <a:r>
              <a:rPr lang="ru-RU" sz="2400" b="1" dirty="0"/>
              <a:t>и полем, на которое фигура передвинута. </a:t>
            </a:r>
            <a:endParaRPr lang="ru-RU" sz="2400" b="1" dirty="0" smtClean="0"/>
          </a:p>
          <a:p>
            <a:r>
              <a:rPr lang="ru-RU" sz="2400" b="1" dirty="0" smtClean="0"/>
              <a:t>Дефис </a:t>
            </a:r>
            <a:r>
              <a:rPr lang="ru-RU" sz="2400" b="1" dirty="0"/>
              <a:t>между </a:t>
            </a:r>
            <a:r>
              <a:rPr lang="ru-RU" sz="2400" b="1" dirty="0" err="1"/>
              <a:t>нaзванием</a:t>
            </a:r>
            <a:r>
              <a:rPr lang="ru-RU" sz="2400" b="1" dirty="0"/>
              <a:t> и полем </a:t>
            </a:r>
            <a:r>
              <a:rPr lang="ru-RU" sz="2400" b="1" u="sng" dirty="0"/>
              <a:t>не ставится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 smtClean="0"/>
          </a:p>
          <a:p>
            <a:pPr algn="ctr"/>
            <a:r>
              <a:rPr lang="ru-RU" sz="2400" b="1" dirty="0" smtClean="0"/>
              <a:t>Например</a:t>
            </a:r>
            <a:r>
              <a:rPr lang="ru-RU" sz="2400" b="1" dirty="0"/>
              <a:t>: Be5, Nf3, Rd1. 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400" b="1" dirty="0"/>
              <a:t>В случае пешек записывается только поле, на которое она передвинута. </a:t>
            </a:r>
            <a:endParaRPr lang="ru-RU" sz="2400" b="1" dirty="0" smtClean="0"/>
          </a:p>
          <a:p>
            <a:endParaRPr lang="ru-RU" sz="2400" b="1" dirty="0" smtClean="0"/>
          </a:p>
          <a:p>
            <a:pPr algn="ctr"/>
            <a:r>
              <a:rPr lang="ru-RU" sz="2400" b="1" dirty="0" smtClean="0"/>
              <a:t>Например</a:t>
            </a:r>
            <a:r>
              <a:rPr lang="ru-RU" sz="2400" b="1" dirty="0"/>
              <a:t>: e5, d4, a5.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Приемлемой является более длинная форма записи, содержащая и координату начального поля. </a:t>
            </a:r>
            <a:endParaRPr lang="ru-RU" sz="2400" b="1" dirty="0" smtClean="0"/>
          </a:p>
          <a:p>
            <a:endParaRPr lang="ru-RU" sz="2400" b="1" dirty="0" smtClean="0"/>
          </a:p>
          <a:p>
            <a:pPr algn="ctr"/>
            <a:r>
              <a:rPr lang="ru-RU" sz="2400" b="1" dirty="0" smtClean="0"/>
              <a:t>Например</a:t>
            </a:r>
            <a:r>
              <a:rPr lang="ru-RU" sz="2400" b="1" dirty="0"/>
              <a:t>: Bb2e5, Ng1f3, Ra1d1, e7e5, d2d4, a6a5.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0779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4198240" cy="2204864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образец записи шахматной партии</a:t>
            </a:r>
            <a:endParaRPr lang="ru-RU" dirty="0"/>
          </a:p>
        </p:txBody>
      </p:sp>
      <p:pic>
        <p:nvPicPr>
          <p:cNvPr id="6" name="Содержимое 5" descr="Как записывать шахматную партию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492896"/>
            <a:ext cx="4464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343400" cy="60639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Ошибки при записи шахматной партии</a:t>
            </a:r>
          </a:p>
          <a:p>
            <a:endParaRPr lang="ru-RU" dirty="0" smtClean="0"/>
          </a:p>
          <a:p>
            <a:pPr lvl="0"/>
            <a:r>
              <a:rPr lang="ru-RU" b="1" dirty="0" smtClean="0"/>
              <a:t>Чаще всего путают, где надо записывать ходы белых, где чёрных.</a:t>
            </a:r>
          </a:p>
          <a:p>
            <a:pPr lvl="0"/>
            <a:r>
              <a:rPr lang="ru-RU" b="1" dirty="0" smtClean="0"/>
              <a:t>Могут отсутствовать названия фигур. И наоборот, у пешки может появиться название «П».</a:t>
            </a:r>
          </a:p>
          <a:p>
            <a:pPr lvl="0"/>
            <a:r>
              <a:rPr lang="ru-RU" b="1" dirty="0" smtClean="0"/>
              <a:t>Может не быть соответствия между ходами и номерами ходов. Часто ходов у белых больше, чем у чёрных. Встречаются пропуски на месте хода.</a:t>
            </a:r>
          </a:p>
          <a:p>
            <a:pPr lvl="0"/>
            <a:r>
              <a:rPr lang="ru-RU" b="1" dirty="0" smtClean="0"/>
              <a:t>Ходы белых и чёрных «гуляют» из одной колонки в другую.</a:t>
            </a:r>
          </a:p>
          <a:p>
            <a:pPr lvl="0"/>
            <a:r>
              <a:rPr lang="ru-RU" b="1" dirty="0" smtClean="0"/>
              <a:t>Не всегда буквы пишут правильно – особенно «</a:t>
            </a:r>
            <a:r>
              <a:rPr lang="ru-RU" b="1" dirty="0" err="1" smtClean="0"/>
              <a:t>b</a:t>
            </a:r>
            <a:r>
              <a:rPr lang="ru-RU" b="1" dirty="0" smtClean="0"/>
              <a:t>», «</a:t>
            </a:r>
            <a:r>
              <a:rPr lang="ru-RU" b="1" dirty="0" err="1" smtClean="0"/>
              <a:t>d</a:t>
            </a:r>
            <a:r>
              <a:rPr lang="ru-RU" b="1" dirty="0" smtClean="0"/>
              <a:t>», «</a:t>
            </a:r>
            <a:r>
              <a:rPr lang="ru-RU" b="1" dirty="0" err="1" smtClean="0"/>
              <a:t>g</a:t>
            </a:r>
            <a:r>
              <a:rPr lang="ru-RU" b="1" dirty="0" smtClean="0"/>
              <a:t>».</a:t>
            </a:r>
          </a:p>
          <a:p>
            <a:pPr lvl="0"/>
            <a:r>
              <a:rPr lang="ru-RU" b="1" dirty="0" smtClean="0"/>
              <a:t>Нет фамилий играющих. Обычно дети предпочитают обходиться записью «белые – чёрные».</a:t>
            </a:r>
          </a:p>
          <a:p>
            <a:pPr lvl="0"/>
            <a:r>
              <a:rPr lang="ru-RU" b="1" dirty="0" smtClean="0"/>
              <a:t>Неправильно записываются ходы.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Пример записи партии: </a:t>
            </a:r>
          </a:p>
          <a:p>
            <a:r>
              <a:rPr lang="en-US" sz="2800" b="1" dirty="0"/>
              <a:t>1.e4 e5 2. Nf3 Nf6 3. d4 exd4 </a:t>
            </a:r>
            <a:r>
              <a:rPr lang="ru-RU" sz="2800" b="1" dirty="0" smtClean="0"/>
              <a:t> </a:t>
            </a:r>
            <a:r>
              <a:rPr lang="en-US" sz="2800" b="1" dirty="0" smtClean="0"/>
              <a:t>4</a:t>
            </a:r>
            <a:r>
              <a:rPr lang="en-US" sz="2800" b="1" dirty="0"/>
              <a:t>. e5 Ne4 5. Qxd4 d5 6. exd6 </a:t>
            </a:r>
            <a:r>
              <a:rPr lang="en-US" sz="2800" b="1" dirty="0" err="1"/>
              <a:t>e.p</a:t>
            </a:r>
            <a:r>
              <a:rPr lang="en-US" sz="2800" b="1" dirty="0"/>
              <a:t>. Nxd6 7. Bg5 Nc6 8. Qe3+ Be7 9. Nbd2 0-0 10. 0-0-0 Re8 11. Kb1 (=) </a:t>
            </a:r>
            <a:endParaRPr lang="ru-RU" sz="2800" b="1" dirty="0" smtClean="0"/>
          </a:p>
          <a:p>
            <a:endParaRPr lang="ru-RU" sz="2800" b="1" dirty="0"/>
          </a:p>
          <a:p>
            <a:pPr marL="457200" indent="-457200">
              <a:buAutoNum type="arabicPeriod"/>
            </a:pPr>
            <a:r>
              <a:rPr lang="it-IT" sz="2800" b="1" dirty="0" smtClean="0"/>
              <a:t>e4 </a:t>
            </a:r>
            <a:r>
              <a:rPr lang="it-IT" sz="2800" b="1" dirty="0"/>
              <a:t>e5 2. Nf3 Nf6 3. d4 ed4 4. e5 Ne4 5. Qd4 d5 6. ed6 Nd6 7. Bg5 Nc6 8. Qe3 Be7 9 Nbd2 0-0 10. 0-0-0 Re8 11. Kb1 (=) </a:t>
            </a:r>
            <a:endParaRPr lang="ru-RU" sz="2800" b="1" dirty="0"/>
          </a:p>
          <a:p>
            <a:endParaRPr lang="it-IT" sz="2800" b="1" dirty="0"/>
          </a:p>
          <a:p>
            <a:r>
              <a:rPr lang="en-US" sz="2800" b="1" dirty="0"/>
              <a:t>1. e2e4 e7e5 2.Ng1f3 Ng8f6 3. d2d4 e5xd4 4. e4e5 Nf6e4 5. Qd1xd4 d7d5 6. e5xd6 </a:t>
            </a:r>
            <a:r>
              <a:rPr lang="en-US" sz="2800" b="1" dirty="0" err="1"/>
              <a:t>e.p</a:t>
            </a:r>
            <a:r>
              <a:rPr lang="en-US" sz="2800" b="1" dirty="0"/>
              <a:t>. Ne4xd6 7. Bc1g5 Nb8c6 8. Qd4d3 Bf8e7 9. Nb1d2 0-0 10. 0-0-0 Rf8e8 11. Kb1 (=)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0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882"/>
            <a:ext cx="8712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Принятые сокращения: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1:0 – победа белых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0:1 – победа черных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0-0 –рокировка с ладьей </a:t>
            </a:r>
            <a:r>
              <a:rPr lang="en-US" sz="2400" b="1" dirty="0" smtClean="0"/>
              <a:t>h1 </a:t>
            </a:r>
            <a:r>
              <a:rPr lang="ru-RU" sz="2400" b="1" dirty="0" smtClean="0"/>
              <a:t>или </a:t>
            </a:r>
            <a:r>
              <a:rPr lang="en-US" sz="2400" b="1" dirty="0" smtClean="0"/>
              <a:t>h8</a:t>
            </a:r>
            <a:r>
              <a:rPr lang="ru-RU" sz="2400" b="1" dirty="0" smtClean="0"/>
              <a:t> (рокировка на королевский фланг)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0-0-0 </a:t>
            </a:r>
            <a:r>
              <a:rPr lang="ru-RU" sz="2400" dirty="0" smtClean="0"/>
              <a:t>- </a:t>
            </a:r>
            <a:r>
              <a:rPr lang="ru-RU" sz="2400" b="1" dirty="0" smtClean="0"/>
              <a:t>рокировка </a:t>
            </a:r>
            <a:r>
              <a:rPr lang="ru-RU" sz="2400" b="1" dirty="0"/>
              <a:t>с ладьей </a:t>
            </a:r>
            <a:r>
              <a:rPr lang="ru-RU" sz="2400" b="1" dirty="0" smtClean="0"/>
              <a:t>а1 или а8</a:t>
            </a:r>
            <a:r>
              <a:rPr lang="en-US" sz="2400" b="1" dirty="0" smtClean="0"/>
              <a:t> </a:t>
            </a:r>
            <a:r>
              <a:rPr lang="ru-RU" sz="2400" b="1" dirty="0"/>
              <a:t>или </a:t>
            </a:r>
            <a:r>
              <a:rPr lang="en-US" sz="2400" b="1" dirty="0"/>
              <a:t>h8</a:t>
            </a:r>
            <a:r>
              <a:rPr lang="ru-RU" sz="2400" b="1" dirty="0"/>
              <a:t> (рокировка на  </a:t>
            </a:r>
            <a:r>
              <a:rPr lang="ru-RU" sz="2400" b="1" dirty="0" smtClean="0"/>
              <a:t>ферзевый фланг)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= - ничья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Х - взятие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+ - шах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++ или </a:t>
            </a:r>
            <a:r>
              <a:rPr lang="en-US" sz="2400" b="1" dirty="0" smtClean="0"/>
              <a:t># - </a:t>
            </a:r>
            <a:r>
              <a:rPr lang="ru-RU" sz="2400" b="1" dirty="0" smtClean="0"/>
              <a:t>мат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Е.р</a:t>
            </a:r>
            <a:r>
              <a:rPr lang="ru-RU" sz="2400" b="1" dirty="0" smtClean="0"/>
              <a:t>. (В.П.) – взятие «на проходе»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Использование последних четырех сокращений не обязательно.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В</a:t>
            </a:r>
            <a:r>
              <a:rPr lang="en-US" sz="2400" b="1" dirty="0" smtClean="0"/>
              <a:t> </a:t>
            </a:r>
            <a:r>
              <a:rPr lang="ru-RU" sz="2400" b="1" dirty="0"/>
              <a:t>случае превращения пешки записывается фактический ход пешки, непосредственно за которым указывается сокращенное название новой фигуры. Например: </a:t>
            </a:r>
            <a:r>
              <a:rPr lang="en-US" sz="2400" b="1" dirty="0"/>
              <a:t>d8</a:t>
            </a:r>
            <a:r>
              <a:rPr lang="ru-RU" sz="2400" b="1" dirty="0"/>
              <a:t>Ф, </a:t>
            </a:r>
            <a:r>
              <a:rPr lang="ru-RU" sz="2400" b="1" dirty="0" err="1"/>
              <a:t>ех</a:t>
            </a:r>
            <a:r>
              <a:rPr lang="en-US" sz="2400" b="1" dirty="0"/>
              <a:t>f8k</a:t>
            </a:r>
            <a:r>
              <a:rPr lang="ru-RU" sz="2400" b="1" dirty="0"/>
              <a:t>К,</a:t>
            </a:r>
            <a:r>
              <a:rPr lang="en-US" sz="2400" b="1" dirty="0"/>
              <a:t> b1C? g1</a:t>
            </a:r>
            <a:r>
              <a:rPr lang="ru-RU" sz="2400" b="1" dirty="0"/>
              <a:t>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255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r>
              <a:rPr lang="ru-RU" b="1" dirty="0" smtClean="0"/>
              <a:t>Как начинать шахматную партию.</a:t>
            </a:r>
            <a:endParaRPr lang="ru-RU" dirty="0"/>
          </a:p>
        </p:txBody>
      </p:sp>
      <p:pic>
        <p:nvPicPr>
          <p:cNvPr id="3" name="Рисунок 2" descr="Как начинать шахматную парти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9127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1298448"/>
          </a:xfrm>
        </p:spPr>
        <p:txBody>
          <a:bodyPr/>
          <a:lstStyle/>
          <a:p>
            <a:r>
              <a:rPr lang="ru-RU" b="1" dirty="0" smtClean="0"/>
              <a:t>С чего начать?             ДЕБЮТ</a:t>
            </a:r>
            <a:endParaRPr lang="ru-RU" b="1" dirty="0"/>
          </a:p>
        </p:txBody>
      </p:sp>
      <p:pic>
        <p:nvPicPr>
          <p:cNvPr id="3" name="Рисунок 2" descr="Как начинать шахматную парти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4726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57332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1. e2 – e4      . . . e7 – e5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96752"/>
          </a:xfrm>
        </p:spPr>
        <p:txBody>
          <a:bodyPr/>
          <a:lstStyle/>
          <a:p>
            <a:pPr algn="ctr"/>
            <a:r>
              <a:rPr lang="ru-RU" b="1" dirty="0" smtClean="0"/>
              <a:t>С чего начать?             ДЕБЮТ</a:t>
            </a:r>
            <a:endParaRPr lang="ru-RU" dirty="0"/>
          </a:p>
        </p:txBody>
      </p:sp>
      <p:pic>
        <p:nvPicPr>
          <p:cNvPr id="3" name="Рисунок 2" descr="Как начинать шахматную парти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540059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898246" y="5706922"/>
            <a:ext cx="5833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1.  К </a:t>
            </a:r>
            <a:r>
              <a:rPr lang="en-US" sz="4800" b="1" dirty="0" smtClean="0"/>
              <a:t>q1</a:t>
            </a:r>
            <a:r>
              <a:rPr lang="ru-RU" sz="4800" b="1" dirty="0" smtClean="0"/>
              <a:t> – </a:t>
            </a:r>
            <a:r>
              <a:rPr lang="en-US" sz="4800" b="1" dirty="0" smtClean="0"/>
              <a:t>f3</a:t>
            </a:r>
            <a:r>
              <a:rPr lang="ru-RU" sz="4800" b="1" dirty="0" smtClean="0"/>
              <a:t>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664296" cy="531460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Пре-вращение</a:t>
            </a:r>
            <a:r>
              <a:rPr lang="ru-RU" b="1" dirty="0" smtClean="0"/>
              <a:t> пешки</a:t>
            </a:r>
            <a:endParaRPr lang="ru-RU" b="1" dirty="0"/>
          </a:p>
        </p:txBody>
      </p:sp>
      <p:pic>
        <p:nvPicPr>
          <p:cNvPr id="4" name="Содержимое 3" descr="Шахматная пешка -превращ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60841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980728"/>
            <a:ext cx="3491880" cy="4824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2. </a:t>
            </a:r>
            <a:r>
              <a:rPr lang="en-US" b="1" dirty="0" smtClean="0">
                <a:solidFill>
                  <a:schemeClr val="tx1"/>
                </a:solidFill>
              </a:rPr>
              <a:t>. . . Kb8–c6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Cf1–c4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 </a:t>
            </a:r>
            <a:r>
              <a:rPr lang="en-US" b="1" dirty="0" smtClean="0">
                <a:solidFill>
                  <a:schemeClr val="tx1"/>
                </a:solidFill>
              </a:rPr>
              <a:t>Cf8–c5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Kb1–c3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 </a:t>
            </a:r>
            <a:r>
              <a:rPr lang="en-US" b="1" dirty="0" smtClean="0">
                <a:solidFill>
                  <a:schemeClr val="tx1"/>
                </a:solidFill>
              </a:rPr>
              <a:t>Kg8–f6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 5. d2–d3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 </a:t>
            </a:r>
            <a:r>
              <a:rPr lang="en-US" b="1" dirty="0" smtClean="0">
                <a:solidFill>
                  <a:schemeClr val="tx1"/>
                </a:solidFill>
              </a:rPr>
              <a:t>d7–d6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6. </a:t>
            </a:r>
            <a:r>
              <a:rPr lang="ru-RU" dirty="0" smtClean="0">
                <a:solidFill>
                  <a:schemeClr val="tx1"/>
                </a:solidFill>
              </a:rPr>
              <a:t>Cc1–g5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</a:t>
            </a:r>
            <a:r>
              <a:rPr lang="ru-RU" b="1" dirty="0" smtClean="0">
                <a:solidFill>
                  <a:schemeClr val="tx1"/>
                </a:solidFill>
              </a:rPr>
              <a:t>Cc8–g4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Как начинать шахматную парти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5801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367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Шахматная рокировка 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10800000" flipV="1">
            <a:off x="200496" y="5085184"/>
            <a:ext cx="8691981" cy="17728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Короткая рокировка в сторону королевского фланга             Запись: 0 - 0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C:\Users\Марина\Desktop\шахматы\rokirovka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052736"/>
            <a:ext cx="4248472" cy="4248472"/>
          </a:xfrm>
          <a:prstGeom prst="rect">
            <a:avLst/>
          </a:prstGeom>
          <a:noFill/>
        </p:spPr>
      </p:pic>
      <p:pic>
        <p:nvPicPr>
          <p:cNvPr id="30723" name="Picture 3" descr="C:\Users\Марина\Desktop\шахматы\rokirovka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980728"/>
            <a:ext cx="40689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73588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Длинная </a:t>
            </a:r>
            <a:r>
              <a:rPr lang="ru-RU" b="1" dirty="0" err="1" smtClean="0">
                <a:solidFill>
                  <a:schemeClr val="tx1"/>
                </a:solidFill>
              </a:rPr>
              <a:t>рокировкав</a:t>
            </a:r>
            <a:r>
              <a:rPr lang="ru-RU" b="1" dirty="0" smtClean="0">
                <a:solidFill>
                  <a:schemeClr val="tx1"/>
                </a:solidFill>
              </a:rPr>
              <a:t> сторону ферзевого фланга           Запись:   0 – 0 - 0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1746" name="Picture 2" descr="C:\Users\Марина\Desktop\шахматы\rokirovka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34" y="476672"/>
            <a:ext cx="4176464" cy="4392488"/>
          </a:xfrm>
          <a:prstGeom prst="rect">
            <a:avLst/>
          </a:prstGeom>
          <a:noFill/>
        </p:spPr>
      </p:pic>
      <p:pic>
        <p:nvPicPr>
          <p:cNvPr id="31747" name="Picture 3" descr="C:\Users\Марина\Desktop\шахматы\rokirovka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8396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0347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нельзя делать рокировку, если :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2088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король уже ходил</a:t>
            </a:r>
            <a:r>
              <a:rPr lang="ru-RU" sz="3600" dirty="0" smtClean="0">
                <a:solidFill>
                  <a:schemeClr val="tx1"/>
                </a:solidFill>
              </a:rPr>
              <a:t> (на диаграмме король белых побывал на е2 и вернулся обратно); 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Шахматная рокиро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9766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0"/>
            <a:ext cx="8164016" cy="1295400"/>
          </a:xfrm>
        </p:spPr>
        <p:txBody>
          <a:bodyPr/>
          <a:lstStyle/>
          <a:p>
            <a:r>
              <a:rPr lang="ru-RU" b="1" dirty="0" smtClean="0"/>
              <a:t>нельзя делать рокировку, если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80728"/>
            <a:ext cx="8991600" cy="509939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ладья уже ходила</a:t>
            </a:r>
            <a:r>
              <a:rPr lang="ru-RU" dirty="0" smtClean="0">
                <a:solidFill>
                  <a:schemeClr val="tx1"/>
                </a:solidFill>
              </a:rPr>
              <a:t> (делала ход на h3). Рокировку с ладьёй а1 делать можно, если, конечно, и она ещё не ходила;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Шахматная рокиро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696744" cy="39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947992" cy="1412776"/>
          </a:xfrm>
        </p:spPr>
        <p:txBody>
          <a:bodyPr/>
          <a:lstStyle/>
          <a:p>
            <a:r>
              <a:rPr lang="ru-RU" b="1" dirty="0" smtClean="0"/>
              <a:t>нельзя делать рокировку, если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02738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между королём и ладьёй находится какая-либо фигура</a:t>
            </a:r>
            <a:r>
              <a:rPr lang="ru-RU" dirty="0" smtClean="0">
                <a:solidFill>
                  <a:schemeClr val="tx1"/>
                </a:solidFill>
              </a:rPr>
              <a:t> (</a:t>
            </a:r>
            <a:r>
              <a:rPr lang="ru-RU" sz="2800" dirty="0" smtClean="0">
                <a:solidFill>
                  <a:schemeClr val="tx1"/>
                </a:solidFill>
              </a:rPr>
              <a:t>слон с1 не даёт сделать рокировку). После отхода слона рокировка становится возможной)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Шахматная рокиро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12068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8092008" cy="1196752"/>
          </a:xfrm>
        </p:spPr>
        <p:txBody>
          <a:bodyPr/>
          <a:lstStyle/>
          <a:p>
            <a:r>
              <a:rPr lang="ru-RU" b="1" dirty="0" smtClean="0"/>
              <a:t>нельзя делать рокировку, если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8991600" cy="517140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нельзя одновременно побить фигуру противника и заодно сделать рокировку</a:t>
            </a:r>
            <a:r>
              <a:rPr lang="ru-RU" dirty="0" smtClean="0">
                <a:solidFill>
                  <a:schemeClr val="tx1"/>
                </a:solidFill>
              </a:rPr>
              <a:t> (0 : 0 или 0 : 0 : 0);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Шахматная рокиро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70567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b="1" dirty="0" smtClean="0"/>
              <a:t>нельзя делать рокировку, если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2738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королю шах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(ферзь h4 атакует короля. Белые закрываются от шаха, например пешкой g2–g3, затем сделать рокировку).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Шахматная рокиро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54461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r>
              <a:rPr lang="ru-RU" b="1" dirty="0" smtClean="0"/>
              <a:t>нельзя делать рокировку, если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4341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через «битое поле»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Король при рокировке должен перейти поле, которое атакует фигура противника (чёрный ферзь f3 и конь e3 контролируют (бьют) поля d1 и f1, поэтому рокировка ни в короткую, ни в длинную сторону невозможна).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Шахматная рокиро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33670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8380040" cy="836712"/>
          </a:xfrm>
        </p:spPr>
        <p:txBody>
          <a:bodyPr/>
          <a:lstStyle/>
          <a:p>
            <a:r>
              <a:rPr lang="ru-RU" b="1" dirty="0" smtClean="0"/>
              <a:t>нельзя делать рокировку, если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38742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белый король после рокировки окажется– под шахом. </a:t>
            </a:r>
            <a:r>
              <a:rPr lang="ru-RU" sz="2400" dirty="0" smtClean="0">
                <a:solidFill>
                  <a:schemeClr val="tx1"/>
                </a:solidFill>
              </a:rPr>
              <a:t>Слон не даёт рокировать белым. Надо прогнать или уничтожить слона. Поможет конь е3: 1. Кe3 – c4 ! Чёрному слону приходится уйти.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Шахматная рокиров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7606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2339752" cy="4680520"/>
          </a:xfrm>
        </p:spPr>
        <p:txBody>
          <a:bodyPr>
            <a:normAutofit/>
          </a:bodyPr>
          <a:lstStyle/>
          <a:p>
            <a:r>
              <a:rPr lang="ru-RU" b="1" dirty="0" smtClean="0"/>
              <a:t>Взятие </a:t>
            </a:r>
            <a:br>
              <a:rPr lang="ru-RU" b="1" dirty="0" smtClean="0"/>
            </a:br>
            <a:r>
              <a:rPr lang="ru-RU" b="1" dirty="0" smtClean="0"/>
              <a:t>на проходе</a:t>
            </a:r>
            <a:endParaRPr lang="ru-RU" b="1" dirty="0"/>
          </a:p>
        </p:txBody>
      </p:sp>
      <p:pic>
        <p:nvPicPr>
          <p:cNvPr id="3" name="Рисунок 2" descr="Шахматная пешка - взятие на проход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64807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правила Рокировки: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908720"/>
            <a:ext cx="8812088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Ни король, ни ладья, с которой делается рокировка, не делали до этого ни одного хода.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Между королем и ладьей нет других фигур.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Королю не объявлен шах. То есть, если вам объявили шах, то рокировку в этот момент делать нельзя.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Поле, через которое перепрыгивает король и поле, на которое он становится не пробивается фигурами противника.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Рокировка – это один ход, несмотря на то, что участие в ней принимают две фигуры. Рокировку можно делать только один раз за партию.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ШАХУ-МАТ :  КОРОЛЮ ПРИШЕЛ КОНЕЦ</a:t>
            </a:r>
            <a:endParaRPr lang="ru-RU" b="1" dirty="0"/>
          </a:p>
        </p:txBody>
      </p:sp>
      <p:pic>
        <p:nvPicPr>
          <p:cNvPr id="3" name="Рисунок 2" descr="Шахматные мат, шах и п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4807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Шах -  </a:t>
            </a:r>
            <a:r>
              <a:rPr lang="ru-RU" sz="4400" b="1" dirty="0" err="1" smtClean="0"/>
              <a:t>нападнение</a:t>
            </a:r>
            <a:r>
              <a:rPr lang="ru-RU" sz="4400" b="1" dirty="0" smtClean="0"/>
              <a:t> на короля любой фигуры или пешки</a:t>
            </a:r>
            <a:endParaRPr lang="ru-RU" sz="4400" b="1" dirty="0"/>
          </a:p>
        </p:txBody>
      </p:sp>
      <p:pic>
        <p:nvPicPr>
          <p:cNvPr id="3" name="Рисунок 2" descr="Шахматные мат, шах и п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26469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37032" cy="9087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Мат – это шах, от которого нет защиты</a:t>
            </a:r>
            <a:endParaRPr lang="ru-RU" sz="3200" b="1" dirty="0"/>
          </a:p>
        </p:txBody>
      </p:sp>
      <p:pic>
        <p:nvPicPr>
          <p:cNvPr id="3" name="Рисунок 2" descr="Шахматные мат, шах и п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7687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5024" cy="1484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Пат</a:t>
            </a:r>
            <a:r>
              <a:rPr lang="ru-RU" dirty="0" smtClean="0"/>
              <a:t> – </a:t>
            </a:r>
            <a:r>
              <a:rPr lang="ru-RU" sz="2000" b="1" dirty="0" smtClean="0"/>
              <a:t>положение в партии, когда сторона, имеющая право хода, не может им воспользоваться, все фигуры лишены возможности двигаться</a:t>
            </a:r>
            <a:r>
              <a:rPr lang="ru-RU" dirty="0" smtClean="0"/>
              <a:t>. </a:t>
            </a:r>
            <a:r>
              <a:rPr lang="ru-RU" sz="2800" b="1" dirty="0" smtClean="0"/>
              <a:t>К</a:t>
            </a:r>
            <a:r>
              <a:rPr lang="ru-RU" sz="2000" b="1" dirty="0" smtClean="0"/>
              <a:t>ороль не находится под шахом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Шахматные мат, шах и п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1926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Сравнительная сила фигур</a:t>
            </a:r>
            <a:endParaRPr lang="ru-RU" sz="4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Пешка </a:t>
            </a:r>
            <a:br>
              <a:rPr lang="ru-RU" sz="5400" b="1" dirty="0" smtClean="0"/>
            </a:br>
            <a:r>
              <a:rPr lang="ru-RU" sz="5400" b="1" dirty="0" smtClean="0"/>
              <a:t>Конь и слон – 3 </a:t>
            </a:r>
            <a:r>
              <a:rPr lang="ru-RU" sz="5400" b="1" dirty="0" smtClean="0"/>
              <a:t>пешки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Ладья – 5 </a:t>
            </a:r>
            <a:r>
              <a:rPr lang="ru-RU" sz="5400" b="1" dirty="0" smtClean="0"/>
              <a:t>пешек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Ферзь – </a:t>
            </a:r>
            <a:r>
              <a:rPr lang="ru-RU" sz="5400" b="1" dirty="0" smtClean="0"/>
              <a:t>8 пешек</a:t>
            </a:r>
            <a:r>
              <a:rPr lang="ru-RU" sz="5400" b="1" dirty="0" smtClean="0"/>
              <a:t>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Король – бесценен…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Сравнительная сила фигур</a:t>
            </a:r>
            <a:endParaRPr lang="ru-RU" sz="4000" dirty="0"/>
          </a:p>
        </p:txBody>
      </p:sp>
      <p:pic>
        <p:nvPicPr>
          <p:cNvPr id="25602" name="Picture 2" descr="C:\Users\Марина\Desktop\шахматы\cennost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805882" cy="3805882"/>
          </a:xfrm>
          <a:prstGeom prst="rect">
            <a:avLst/>
          </a:prstGeom>
          <a:noFill/>
        </p:spPr>
      </p:pic>
      <p:pic>
        <p:nvPicPr>
          <p:cNvPr id="25603" name="Picture 3" descr="C:\Users\Марина\Desktop\шахматы\cennos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58864"/>
            <a:ext cx="4111104" cy="411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853</Words>
  <Application>Microsoft Office PowerPoint</Application>
  <PresentationFormat>Экран 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Шахматы. Мои  первые уроки</vt:lpstr>
      <vt:lpstr>Пре-вращение пешки</vt:lpstr>
      <vt:lpstr>Взятие  на проходе</vt:lpstr>
      <vt:lpstr>ШАХУ-МАТ :  КОРОЛЮ ПРИШЕЛ КОНЕЦ</vt:lpstr>
      <vt:lpstr>Шах -  нападнение на короля любой фигуры или пешки</vt:lpstr>
      <vt:lpstr>Мат – это шах, от которого нет защиты</vt:lpstr>
      <vt:lpstr>Пат – положение в партии, когда сторона, имеющая право хода, не может им воспользоваться, все фигуры лишены возможности двигаться. Король не находится под шахом.</vt:lpstr>
      <vt:lpstr>Сравнительная сила фигур</vt:lpstr>
      <vt:lpstr>Сравнительная сила фигур</vt:lpstr>
      <vt:lpstr>правила поведения за шахматной доской</vt:lpstr>
      <vt:lpstr>Презентация PowerPoint</vt:lpstr>
      <vt:lpstr>Презентация PowerPoint</vt:lpstr>
      <vt:lpstr>Презентация PowerPoint</vt:lpstr>
      <vt:lpstr>образец записи шахматной партии</vt:lpstr>
      <vt:lpstr>Презентация PowerPoint</vt:lpstr>
      <vt:lpstr>Презентация PowerPoint</vt:lpstr>
      <vt:lpstr>Как начинать шахматную партию.</vt:lpstr>
      <vt:lpstr>С чего начать?             ДЕБЮТ</vt:lpstr>
      <vt:lpstr>С чего начать?             ДЕБЮТ</vt:lpstr>
      <vt:lpstr>2. . . . Kb8–c6   3. Cf1–c4                  Cf8–c5  4. Kb1–c3                 Kg8–f6  5. d2–d3                    d7–d6  6. Cc1–g5                  Cc8–g4 </vt:lpstr>
      <vt:lpstr>Шахматная рокировка </vt:lpstr>
      <vt:lpstr>Длинная рокировкав сторону ферзевого фланга           Запись:   0 – 0 - 0 </vt:lpstr>
      <vt:lpstr>нельзя делать рокировку, если : </vt:lpstr>
      <vt:lpstr>нельзя делать рокировку, если :</vt:lpstr>
      <vt:lpstr>нельзя делать рокировку, если :</vt:lpstr>
      <vt:lpstr>нельзя делать рокировку, если :</vt:lpstr>
      <vt:lpstr>нельзя делать рокировку, если :</vt:lpstr>
      <vt:lpstr>нельзя делать рокировку, если :</vt:lpstr>
      <vt:lpstr>нельзя делать рокировку, если :</vt:lpstr>
      <vt:lpstr>правила Рокировки: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Шахматы</dc:title>
  <dc:creator>Марина</dc:creator>
  <cp:lastModifiedBy>stud</cp:lastModifiedBy>
  <cp:revision>30</cp:revision>
  <dcterms:created xsi:type="dcterms:W3CDTF">2016-10-02T17:12:11Z</dcterms:created>
  <dcterms:modified xsi:type="dcterms:W3CDTF">2018-01-31T07:57:10Z</dcterms:modified>
</cp:coreProperties>
</file>