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notesMasterIdLst>
    <p:notesMasterId r:id="rId16"/>
  </p:notesMasterIdLst>
  <p:sldIdLst>
    <p:sldId id="644" r:id="rId2"/>
    <p:sldId id="642" r:id="rId3"/>
    <p:sldId id="643" r:id="rId4"/>
    <p:sldId id="612" r:id="rId5"/>
    <p:sldId id="614" r:id="rId6"/>
    <p:sldId id="615" r:id="rId7"/>
    <p:sldId id="623" r:id="rId8"/>
    <p:sldId id="621" r:id="rId9"/>
    <p:sldId id="624" r:id="rId10"/>
    <p:sldId id="626" r:id="rId11"/>
    <p:sldId id="634" r:id="rId12"/>
    <p:sldId id="635" r:id="rId13"/>
    <p:sldId id="639" r:id="rId14"/>
    <p:sldId id="611" r:id="rId1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66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77" autoAdjust="0"/>
    <p:restoredTop sz="99758" autoAdjust="0"/>
  </p:normalViewPr>
  <p:slideViewPr>
    <p:cSldViewPr>
      <p:cViewPr>
        <p:scale>
          <a:sx n="77" d="100"/>
          <a:sy n="77" d="100"/>
        </p:scale>
        <p:origin x="-1074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BC196B5-4CA6-4A94-AB39-AAD21127C2E0}" type="datetimeFigureOut">
              <a:rPr lang="it-IT"/>
              <a:pPr>
                <a:defRPr/>
              </a:pPr>
              <a:t>15/06/2018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B3F78E6-29F4-44D9-8D95-F10BCA92F42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6061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3A1DD-CE54-4D60-8D40-7D12A3D7D2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87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3A1DD-CE54-4D60-8D40-7D12A3D7D2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38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3A1DD-CE54-4D60-8D40-7D12A3D7D2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3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3A1DD-CE54-4D60-8D40-7D12A3D7D2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87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3A1DD-CE54-4D60-8D40-7D12A3D7D2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9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3A1DD-CE54-4D60-8D40-7D12A3D7D2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64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3A1DD-CE54-4D60-8D40-7D12A3D7D2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36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3A1DD-CE54-4D60-8D40-7D12A3D7D2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2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3A1DD-CE54-4D60-8D40-7D12A3D7D2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3A1DD-CE54-4D60-8D40-7D12A3D7D2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6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3A1DD-CE54-4D60-8D40-7D12A3D7D2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3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2F3A1DD-CE54-4D60-8D40-7D12A3D7D2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09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medbookaide.ru/books/fold1002/book1107/p22.php" TargetMode="External"/><Relationship Id="rId2" Type="http://schemas.openxmlformats.org/officeDocument/2006/relationships/hyperlink" Target="http://www.unece.org/env/documents/2010/wat/MP_WH/wh/ece_mp_wh_2010_L2_R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hts.ru/biblio/snips/sanpiny/2.1.4.1175-02/SanPin_2.1.4.1175-02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905000"/>
            <a:ext cx="8007350" cy="464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Мероприятия по профилактике заболеваний, связанных с водным фактором.</a:t>
            </a:r>
          </a:p>
          <a:p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dirty="0" smtClean="0"/>
              <a:t>Подготовила старший воспитатель</a:t>
            </a:r>
          </a:p>
          <a:p>
            <a:pPr algn="ctr">
              <a:buNone/>
            </a:pPr>
            <a:r>
              <a:rPr lang="ru-RU" sz="1800" dirty="0" smtClean="0"/>
              <a:t>Добринец Любовь Александровна, </a:t>
            </a:r>
            <a:r>
              <a:rPr lang="ru-RU" sz="1800" dirty="0"/>
              <a:t>тел. 2-00-87, </a:t>
            </a:r>
            <a:r>
              <a:rPr lang="ru-RU" sz="1800" dirty="0" smtClean="0"/>
              <a:t>15.06.2018</a:t>
            </a:r>
            <a:endParaRPr lang="ru-RU" sz="1800" dirty="0" smtClean="0"/>
          </a:p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endParaRPr lang="ru-RU" sz="1800" dirty="0" smtClean="0"/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57200" y="606494"/>
            <a:ext cx="8385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 №15 «Югорка»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297190"/>
      </p:ext>
    </p:extLst>
  </p:cSld>
  <p:clrMapOvr>
    <a:masterClrMapping/>
  </p:clrMapOvr>
  <p:transition advClick="0" advTm="10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contenuto 2"/>
          <p:cNvSpPr>
            <a:spLocks noGrp="1"/>
          </p:cNvSpPr>
          <p:nvPr>
            <p:ph idx="1"/>
          </p:nvPr>
        </p:nvSpPr>
        <p:spPr>
          <a:xfrm>
            <a:off x="468313" y="1556792"/>
            <a:ext cx="8229600" cy="495830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dirty="0" smtClean="0">
                <a:latin typeface="Rockwell" pitchFamily="18" charset="0"/>
              </a:rPr>
              <a:t>Приоритетные заболевания</a:t>
            </a:r>
            <a:r>
              <a:rPr lang="en-GB" sz="2800" dirty="0" smtClean="0"/>
              <a:t> (</a:t>
            </a:r>
            <a:r>
              <a:rPr lang="ru-RU" sz="2800" dirty="0" smtClean="0">
                <a:latin typeface="Rockwell" pitchFamily="18" charset="0"/>
              </a:rPr>
              <a:t>характеризуемые высоким эпидемическим потенциалом</a:t>
            </a:r>
            <a:r>
              <a:rPr lang="en-GB" sz="2800" dirty="0" smtClean="0"/>
              <a:t>):  </a:t>
            </a:r>
            <a:r>
              <a:rPr lang="ru-RU" sz="2800" dirty="0" smtClean="0">
                <a:latin typeface="Rockwell" pitchFamily="18" charset="0"/>
              </a:rPr>
              <a:t>холера</a:t>
            </a:r>
            <a:r>
              <a:rPr lang="en-GB" sz="2800" dirty="0" smtClean="0"/>
              <a:t>, </a:t>
            </a:r>
            <a:r>
              <a:rPr lang="ru-RU" sz="2800" dirty="0" smtClean="0">
                <a:latin typeface="Rockwell" pitchFamily="18" charset="0"/>
              </a:rPr>
              <a:t>болезни, вызываемые </a:t>
            </a:r>
            <a:r>
              <a:rPr lang="ru-RU" sz="2800" dirty="0" err="1" smtClean="0">
                <a:latin typeface="Rockwell" pitchFamily="18" charset="0"/>
              </a:rPr>
              <a:t>энтерогеморрагическими</a:t>
            </a:r>
            <a:r>
              <a:rPr lang="ru-RU" sz="2800" dirty="0" smtClean="0">
                <a:latin typeface="Rockwell" pitchFamily="18" charset="0"/>
              </a:rPr>
              <a:t> </a:t>
            </a:r>
            <a:r>
              <a:rPr lang="en-GB" sz="2800" i="1" dirty="0" smtClean="0"/>
              <a:t>E. coli</a:t>
            </a:r>
            <a:r>
              <a:rPr lang="en-GB" sz="2800" dirty="0" smtClean="0"/>
              <a:t>, </a:t>
            </a:r>
            <a:r>
              <a:rPr lang="ru-RU" sz="2800" dirty="0" smtClean="0">
                <a:latin typeface="Rockwell" pitchFamily="18" charset="0"/>
              </a:rPr>
              <a:t>вирусный гепатит</a:t>
            </a:r>
            <a:r>
              <a:rPr lang="en-GB" sz="2800" dirty="0" smtClean="0"/>
              <a:t> A, </a:t>
            </a:r>
            <a:r>
              <a:rPr lang="ru-RU" sz="2800" dirty="0" smtClean="0">
                <a:latin typeface="Rockwell" pitchFamily="18" charset="0"/>
              </a:rPr>
              <a:t>бактериальная дизентерия и брюшной тиф</a:t>
            </a:r>
            <a:r>
              <a:rPr lang="en-GB" sz="2800" dirty="0" smtClean="0"/>
              <a:t>. </a:t>
            </a:r>
          </a:p>
          <a:p>
            <a:pPr eaLnBrk="1" hangingPunct="1"/>
            <a:r>
              <a:rPr lang="ru-RU" sz="2800" dirty="0" smtClean="0">
                <a:latin typeface="Rockwell" pitchFamily="18" charset="0"/>
              </a:rPr>
              <a:t>Новые заболевания</a:t>
            </a:r>
            <a:r>
              <a:rPr lang="en-GB" sz="2800" dirty="0" smtClean="0"/>
              <a:t>:  </a:t>
            </a:r>
            <a:r>
              <a:rPr lang="ru-RU" sz="2800" dirty="0" err="1" smtClean="0">
                <a:latin typeface="Rockwell" pitchFamily="18" charset="0"/>
              </a:rPr>
              <a:t>кампилобактериоз</a:t>
            </a:r>
            <a:r>
              <a:rPr lang="en-GB" sz="2800" dirty="0" smtClean="0"/>
              <a:t>, </a:t>
            </a:r>
            <a:r>
              <a:rPr lang="ru-RU" sz="2800" dirty="0" err="1" smtClean="0">
                <a:latin typeface="Rockwell" pitchFamily="18" charset="0"/>
              </a:rPr>
              <a:t>криптоспоридиоз</a:t>
            </a:r>
            <a:r>
              <a:rPr lang="ru-RU" sz="2800" dirty="0" smtClean="0">
                <a:latin typeface="Rockwell" pitchFamily="18" charset="0"/>
              </a:rPr>
              <a:t> </a:t>
            </a:r>
            <a:r>
              <a:rPr lang="en-GB" sz="2800" dirty="0" smtClean="0"/>
              <a:t>, </a:t>
            </a:r>
            <a:r>
              <a:rPr lang="ru-RU" sz="2800" dirty="0" err="1" smtClean="0">
                <a:latin typeface="Rockwell" pitchFamily="18" charset="0"/>
              </a:rPr>
              <a:t>жиардиаз</a:t>
            </a:r>
            <a:r>
              <a:rPr lang="ru-RU" sz="2800" dirty="0" smtClean="0">
                <a:latin typeface="Rockwell" pitchFamily="18" charset="0"/>
              </a:rPr>
              <a:t> и</a:t>
            </a:r>
            <a:r>
              <a:rPr lang="en-GB" sz="2800" dirty="0" smtClean="0"/>
              <a:t> </a:t>
            </a:r>
            <a:r>
              <a:rPr lang="ru-RU" sz="2800" dirty="0" err="1" smtClean="0">
                <a:latin typeface="Rockwell" pitchFamily="18" charset="0"/>
              </a:rPr>
              <a:t>легионеллез</a:t>
            </a:r>
            <a:r>
              <a:rPr lang="en-GB" sz="2800" dirty="0" smtClean="0"/>
              <a:t>.</a:t>
            </a:r>
            <a:endParaRPr lang="ru-RU" sz="2800" dirty="0" smtClean="0"/>
          </a:p>
          <a:p>
            <a:r>
              <a:rPr lang="ru-RU" sz="2800" dirty="0" smtClean="0">
                <a:latin typeface="Rockwell" pitchFamily="18" charset="0"/>
              </a:rPr>
              <a:t>Местные болезни</a:t>
            </a:r>
            <a:r>
              <a:rPr lang="en-GB" sz="2800" dirty="0" smtClean="0"/>
              <a:t> : </a:t>
            </a:r>
            <a:r>
              <a:rPr lang="ru-RU" sz="2800" dirty="0" smtClean="0">
                <a:latin typeface="Rockwell" pitchFamily="18" charset="0"/>
              </a:rPr>
              <a:t>м</a:t>
            </a:r>
            <a:r>
              <a:rPr lang="en-GB" sz="2800" dirty="0" err="1" smtClean="0"/>
              <a:t>етгемоглобинемия</a:t>
            </a:r>
            <a:r>
              <a:rPr lang="en-GB" sz="2800" dirty="0" smtClean="0"/>
              <a:t>, </a:t>
            </a:r>
            <a:r>
              <a:rPr lang="ru-RU" sz="2800" dirty="0" err="1" smtClean="0">
                <a:latin typeface="Rockwell" pitchFamily="18" charset="0"/>
              </a:rPr>
              <a:t>арсеникоз</a:t>
            </a:r>
            <a:r>
              <a:rPr lang="en-GB" sz="2800" dirty="0" smtClean="0"/>
              <a:t>, </a:t>
            </a:r>
            <a:r>
              <a:rPr lang="ru-RU" sz="2800" dirty="0" smtClean="0">
                <a:latin typeface="Rockwell" pitchFamily="18" charset="0"/>
              </a:rPr>
              <a:t>вирусные инфекции</a:t>
            </a:r>
            <a:r>
              <a:rPr lang="en-GB" sz="2800" dirty="0" smtClean="0"/>
              <a:t> (</a:t>
            </a:r>
            <a:r>
              <a:rPr lang="ru-RU" sz="2800" dirty="0" smtClean="0">
                <a:latin typeface="Rockwell" pitchFamily="18" charset="0"/>
              </a:rPr>
              <a:t>в особенности, </a:t>
            </a:r>
            <a:r>
              <a:rPr lang="ru-RU" sz="2800" dirty="0" err="1" smtClean="0">
                <a:latin typeface="Rockwell" pitchFamily="18" charset="0"/>
              </a:rPr>
              <a:t>норовирусы</a:t>
            </a:r>
            <a:r>
              <a:rPr lang="en-GB" sz="2800" dirty="0" smtClean="0"/>
              <a:t>) </a:t>
            </a:r>
            <a:r>
              <a:rPr lang="ru-RU" sz="2800" dirty="0" smtClean="0">
                <a:latin typeface="Rockwell" pitchFamily="18" charset="0"/>
              </a:rPr>
              <a:t>и паразитарные болезни</a:t>
            </a:r>
            <a:r>
              <a:rPr lang="en-GB" sz="2800" dirty="0" smtClean="0"/>
              <a:t>.</a:t>
            </a:r>
            <a:endParaRPr lang="it-IT" sz="2800" dirty="0" smtClean="0"/>
          </a:p>
          <a:p>
            <a:pPr eaLnBrk="1" hangingPunct="1">
              <a:buFont typeface="Wingdings 2" pitchFamily="18" charset="2"/>
              <a:buNone/>
            </a:pPr>
            <a:endParaRPr lang="it-IT" sz="2800" dirty="0" smtClean="0"/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684213" y="188913"/>
            <a:ext cx="79914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/>
              <a:t>Как организовать базовую систему наблюдения за заболеваниями, </a:t>
            </a:r>
            <a:r>
              <a:rPr lang="ru-RU" sz="2800" b="1" dirty="0" smtClean="0"/>
              <a:t>связанными </a:t>
            </a:r>
            <a:r>
              <a:rPr lang="ru-RU" sz="2800" b="1" dirty="0"/>
              <a:t>с водой</a:t>
            </a:r>
            <a:endParaRPr lang="en-GB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3000" b="1" i="1" dirty="0" smtClean="0">
                <a:latin typeface="Rockwell" pitchFamily="18" charset="0"/>
              </a:rPr>
              <a:t>Местный уровень</a:t>
            </a:r>
            <a:r>
              <a:rPr lang="en-GB" sz="3000" b="1" i="1" dirty="0" smtClean="0"/>
              <a:t> </a:t>
            </a:r>
            <a:endParaRPr lang="it-IT" sz="3000" dirty="0" smtClean="0"/>
          </a:p>
          <a:p>
            <a:pPr eaLnBrk="1" hangingPunct="1">
              <a:lnSpc>
                <a:spcPct val="80000"/>
              </a:lnSpc>
            </a:pPr>
            <a:r>
              <a:rPr lang="ru-RU" sz="3000" dirty="0" smtClean="0">
                <a:latin typeface="Rockwell" pitchFamily="18" charset="0"/>
              </a:rPr>
              <a:t>В местном отделе здравоохранения должна быть создана Группа ликвидации вспышки (ГЛВ)</a:t>
            </a:r>
            <a:r>
              <a:rPr lang="en-GB" sz="3000" dirty="0" smtClean="0"/>
              <a:t>.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GB" sz="30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GB" sz="3000" dirty="0" smtClean="0"/>
              <a:t>  </a:t>
            </a:r>
            <a:r>
              <a:rPr lang="ru-RU" sz="3000" dirty="0" smtClean="0"/>
              <a:t> </a:t>
            </a:r>
            <a:r>
              <a:rPr lang="ru-RU" sz="3000" dirty="0" smtClean="0">
                <a:latin typeface="Rockwell" pitchFamily="18" charset="0"/>
              </a:rPr>
              <a:t>В состав ГЛВ должны быть включены</a:t>
            </a:r>
            <a:r>
              <a:rPr lang="en-GB" sz="3000" dirty="0" smtClean="0"/>
              <a:t> </a:t>
            </a:r>
            <a:r>
              <a:rPr lang="ru-RU" sz="3000" dirty="0" smtClean="0">
                <a:latin typeface="Rockwell" pitchFamily="18" charset="0"/>
              </a:rPr>
              <a:t>представители предприятий водоснабжения и канализации</a:t>
            </a:r>
            <a:r>
              <a:rPr lang="en-GB" sz="3000" dirty="0" smtClean="0"/>
              <a:t>, </a:t>
            </a:r>
            <a:r>
              <a:rPr lang="ru-RU" sz="3000" dirty="0" smtClean="0">
                <a:latin typeface="Rockwell" pitchFamily="18" charset="0"/>
              </a:rPr>
              <a:t>отдела по водным ресурсам областной экологической инспекции</a:t>
            </a:r>
            <a:r>
              <a:rPr lang="en-GB" sz="3000" dirty="0" smtClean="0"/>
              <a:t>, </a:t>
            </a:r>
            <a:r>
              <a:rPr lang="ru-RU" sz="3000" dirty="0" smtClean="0">
                <a:latin typeface="Rockwell" pitchFamily="18" charset="0"/>
              </a:rPr>
              <a:t>эксперты в области гигиены и экологической медицины</a:t>
            </a:r>
            <a:r>
              <a:rPr lang="en-GB" sz="3000" dirty="0" smtClean="0"/>
              <a:t>.</a:t>
            </a:r>
            <a:endParaRPr lang="it-IT" sz="30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GB" sz="3000" dirty="0" smtClean="0"/>
              <a:t> </a:t>
            </a:r>
            <a:endParaRPr lang="it-IT" sz="3000" dirty="0" smtClean="0"/>
          </a:p>
          <a:p>
            <a:pPr eaLnBrk="1" hangingPunct="1">
              <a:lnSpc>
                <a:spcPct val="80000"/>
              </a:lnSpc>
            </a:pPr>
            <a:endParaRPr lang="it-IT" sz="3000" dirty="0" smtClean="0"/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684213" y="188913"/>
            <a:ext cx="7991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/>
              <a:t>Базовая система наблюдения за </a:t>
            </a:r>
            <a:r>
              <a:rPr lang="ru-RU" sz="2800" b="1" dirty="0"/>
              <a:t>заболеваниями</a:t>
            </a:r>
            <a:r>
              <a:rPr lang="ru-RU" sz="3200" b="1" dirty="0"/>
              <a:t>,  связанными с водой</a:t>
            </a:r>
            <a:endParaRPr lang="en-GB" sz="3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ru-RU" sz="2700" dirty="0" smtClean="0">
                <a:latin typeface="Rockwell" pitchFamily="18" charset="0"/>
              </a:rPr>
              <a:t>В случае вспышки заболевания, связанного с водой, ГЛВ должна выполнить следующие действия:</a:t>
            </a:r>
            <a:endParaRPr lang="it-IT" sz="27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700" dirty="0" smtClean="0">
                <a:latin typeface="Rockwell" pitchFamily="18" charset="0"/>
              </a:rPr>
              <a:t>повторный анализ данных о вспышке;</a:t>
            </a:r>
            <a:endParaRPr lang="it-IT" sz="27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700" dirty="0" smtClean="0">
                <a:latin typeface="Rockwell" pitchFamily="18" charset="0"/>
              </a:rPr>
              <a:t>идентификация населения, находящегося в группе риска;</a:t>
            </a:r>
            <a:endParaRPr lang="it-IT" sz="27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700" dirty="0" smtClean="0">
                <a:latin typeface="Rockwell" pitchFamily="18" charset="0"/>
              </a:rPr>
              <a:t>решение о мерах контроля;</a:t>
            </a:r>
            <a:endParaRPr lang="it-IT" sz="27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700" dirty="0" smtClean="0">
                <a:latin typeface="Rockwell" pitchFamily="18" charset="0"/>
              </a:rPr>
              <a:t>оперативное и адекватное информирование общественности;</a:t>
            </a:r>
            <a:endParaRPr lang="it-IT" sz="27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700" dirty="0" smtClean="0">
                <a:latin typeface="Rockwell" pitchFamily="18" charset="0"/>
              </a:rPr>
              <a:t>выделение необходимых людских и материальных ресурсов.</a:t>
            </a:r>
            <a:endParaRPr lang="it-IT" sz="27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n-GB" sz="2700" dirty="0" smtClean="0"/>
              <a:t> </a:t>
            </a:r>
            <a:endParaRPr lang="ru-RU" sz="2700" dirty="0" smtClean="0">
              <a:latin typeface="Rockwell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700" dirty="0" smtClean="0">
                <a:latin typeface="Rockwell" pitchFamily="18" charset="0"/>
              </a:rPr>
              <a:t>Данные </a:t>
            </a:r>
            <a:r>
              <a:rPr lang="ru-RU" sz="2700" dirty="0" err="1" smtClean="0">
                <a:latin typeface="Rockwell" pitchFamily="18" charset="0"/>
              </a:rPr>
              <a:t>эпиднадзора</a:t>
            </a:r>
            <a:r>
              <a:rPr lang="ru-RU" sz="2700" dirty="0" smtClean="0">
                <a:latin typeface="Rockwell" pitchFamily="18" charset="0"/>
              </a:rPr>
              <a:t> должны иметь связь с данными о качестве и распределении водоснабжения для одного и того же региона</a:t>
            </a:r>
            <a:r>
              <a:rPr lang="en-GB" sz="2700" dirty="0" smtClean="0"/>
              <a:t>.</a:t>
            </a:r>
            <a:endParaRPr lang="it-IT" sz="2700" dirty="0" smtClean="0"/>
          </a:p>
          <a:p>
            <a:pPr eaLnBrk="1" hangingPunct="1">
              <a:lnSpc>
                <a:spcPct val="80000"/>
              </a:lnSpc>
              <a:defRPr/>
            </a:pPr>
            <a:endParaRPr lang="it-IT" sz="2700" dirty="0" smtClean="0"/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684213" y="188913"/>
            <a:ext cx="7991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/>
              <a:t>Базовая система наблюдения за заболеваниями,  связанными с водой</a:t>
            </a:r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500" b="1" i="1" smtClean="0">
                <a:latin typeface="Rockwell" pitchFamily="18" charset="0"/>
              </a:rPr>
              <a:t>Реагирование</a:t>
            </a:r>
            <a:r>
              <a:rPr lang="en-GB" sz="2500" b="1" i="1" smtClean="0"/>
              <a:t> </a:t>
            </a:r>
            <a:endParaRPr lang="it-IT" sz="2500" b="1" i="1" smtClean="0"/>
          </a:p>
          <a:p>
            <a:pPr eaLnBrk="1" hangingPunct="1">
              <a:lnSpc>
                <a:spcPct val="80000"/>
              </a:lnSpc>
            </a:pPr>
            <a:r>
              <a:rPr lang="en-GB" sz="2500" smtClean="0"/>
              <a:t> </a:t>
            </a:r>
            <a:r>
              <a:rPr lang="ru-RU" sz="2400" smtClean="0">
                <a:latin typeface="Rockwell" pitchFamily="18" charset="0"/>
              </a:rPr>
              <a:t>Инициирующее событие: обнаружение и подтверждение факта вспышки</a:t>
            </a:r>
          </a:p>
          <a:p>
            <a:pPr eaLnBrk="1" hangingPunct="1"/>
            <a:r>
              <a:rPr lang="ru-RU" sz="2400" smtClean="0">
                <a:latin typeface="Rockwell" pitchFamily="18" charset="0"/>
              </a:rPr>
              <a:t>Немедленная реакция: объявление о вспышке, быстрое и предварительное описательное исследование угрозы, начальные и срочные меры по ликвидации вспышки</a:t>
            </a:r>
          </a:p>
          <a:p>
            <a:pPr eaLnBrk="1" hangingPunct="1"/>
            <a:r>
              <a:rPr lang="ru-RU" sz="2400" smtClean="0">
                <a:latin typeface="Rockwell" pitchFamily="18" charset="0"/>
              </a:rPr>
              <a:t>Анализ: углубленное аналитическое исследование угрозы, непрерывная оценка принимаемых мер</a:t>
            </a:r>
          </a:p>
          <a:p>
            <a:pPr eaLnBrk="1" hangingPunct="1"/>
            <a:r>
              <a:rPr lang="ru-RU" sz="2400" smtClean="0">
                <a:latin typeface="Rockwell" pitchFamily="18" charset="0"/>
              </a:rPr>
              <a:t>Нормализация: завершение мероприятий и заявление о нормализации</a:t>
            </a:r>
          </a:p>
          <a:p>
            <a:pPr eaLnBrk="1" hangingPunct="1"/>
            <a:r>
              <a:rPr lang="ru-RU" sz="2400" smtClean="0">
                <a:latin typeface="Rockwell" pitchFamily="18" charset="0"/>
              </a:rPr>
              <a:t>Окончание работы: оценка, официальный доклад, уроки на будущее, принятие управленческих мер.</a:t>
            </a:r>
            <a:endParaRPr lang="it-IT" sz="2400" smtClean="0"/>
          </a:p>
          <a:p>
            <a:pPr eaLnBrk="1" hangingPunct="1">
              <a:lnSpc>
                <a:spcPct val="80000"/>
              </a:lnSpc>
            </a:pPr>
            <a:endParaRPr lang="it-IT" sz="2400" smtClean="0"/>
          </a:p>
          <a:p>
            <a:pPr eaLnBrk="1" hangingPunct="1">
              <a:lnSpc>
                <a:spcPct val="80000"/>
              </a:lnSpc>
            </a:pPr>
            <a:endParaRPr lang="it-IT" sz="2400" smtClean="0"/>
          </a:p>
        </p:txBody>
      </p:sp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684213" y="188913"/>
            <a:ext cx="79914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/>
              <a:t>Как на практике должна работать базовая система наблюдения за заболеваниями, связанными с водой</a:t>
            </a:r>
            <a:endParaRPr lang="en-GB" sz="2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8291512" cy="446405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ru-RU" dirty="0" smtClean="0">
                <a:latin typeface="Rockwell" pitchFamily="18" charset="0"/>
              </a:rPr>
              <a:t>С документом можно ознакомиться по следующему адресу: </a:t>
            </a:r>
            <a:r>
              <a:rPr lang="fr-CH" dirty="0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http://www.unece.org/env/documents/2010/wat/MP_WH/wh/ece_mp_wh_2010_L2_R.pdf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>
              <a:defRPr/>
            </a:pPr>
            <a:r>
              <a:rPr lang="en-US" dirty="0" smtClean="0">
                <a:hlinkClick r:id="rId3"/>
              </a:rPr>
              <a:t>http://medbookaide.ru/books/fold1002/book1107/p22.php</a:t>
            </a:r>
            <a:r>
              <a:rPr lang="ru-RU" dirty="0" smtClean="0"/>
              <a:t>;</a:t>
            </a:r>
          </a:p>
          <a:p>
            <a:pPr>
              <a:defRPr/>
            </a:pPr>
            <a:r>
              <a:rPr lang="en-US" dirty="0" smtClean="0">
                <a:hlinkClick r:id="rId4"/>
              </a:rPr>
              <a:t>http://www.mhts.ru/biblio/snips/sanpiny/2.1.4.1175-02/SanPin_2.1.4.1175-02.htm</a:t>
            </a:r>
            <a:r>
              <a:rPr lang="ru-RU" dirty="0" smtClean="0"/>
              <a:t>.</a:t>
            </a:r>
          </a:p>
          <a:p>
            <a:pPr>
              <a:defRPr/>
            </a:pPr>
            <a:endParaRPr lang="it-IT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684213" y="764704"/>
            <a:ext cx="7991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Использованная </a:t>
            </a:r>
            <a:r>
              <a:rPr lang="ru-RU" sz="2400" b="1" dirty="0" smtClean="0"/>
              <a:t>литература, </a:t>
            </a:r>
            <a:r>
              <a:rPr lang="ru-RU" sz="2400" b="1" dirty="0" err="1" smtClean="0"/>
              <a:t>интернетресурсы</a:t>
            </a:r>
            <a:r>
              <a:rPr lang="ru-RU" sz="2400" b="1" dirty="0" smtClean="0"/>
              <a:t>: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244475"/>
            <a:ext cx="8308975" cy="8223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0" i="1" dirty="0" smtClean="0">
                <a:latin typeface="Times New Roman" pitchFamily="18" charset="0"/>
              </a:rPr>
              <a:t> Эпидемиологическое значение воды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581400" y="1447800"/>
            <a:ext cx="526415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 smtClean="0"/>
              <a:t>Вода играет большую роль в распространении инфекционных заболеваний, то есть может быть опасной в эпидемическом отношении.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 smtClean="0"/>
              <a:t>Водный путь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передачи</a:t>
            </a:r>
            <a:r>
              <a:rPr lang="ru-RU" sz="1800" dirty="0" smtClean="0"/>
              <a:t> наиболее характерен для следующих заболеваний: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I.    Бактериальные инфекции.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1)          </a:t>
            </a:r>
            <a:r>
              <a:rPr lang="ru-RU" sz="1800" dirty="0" err="1" smtClean="0"/>
              <a:t>Антропонозные</a:t>
            </a:r>
            <a:r>
              <a:rPr lang="ru-RU" sz="1800" dirty="0" smtClean="0"/>
              <a:t> заболевания:    холера, брюшной тиф, паратифы, дизентерия, </a:t>
            </a:r>
            <a:r>
              <a:rPr lang="ru-RU" sz="1800" dirty="0" err="1" smtClean="0"/>
              <a:t>колиэнтериты</a:t>
            </a:r>
            <a:endParaRPr lang="ru-RU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/>
              <a:t>2)    Зоонозные заболевания: бруцеллез, туляремия, лептоспироз, некоторые формы туберкулеза. 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28956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93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b="0" smtClean="0"/>
              <a:t>Эндемические заболевания - это массовые заболевания населения определенной местности, связанные с химическим составом почвы и воды. Наиболее распространены следующие эндемические заболевания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905000"/>
            <a:ext cx="88392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i="1" dirty="0" smtClean="0">
                <a:effectLst/>
                <a:latin typeface="Times New Roman" pitchFamily="18" charset="0"/>
              </a:rPr>
              <a:t>Эндемический зоб. Заболевание связано с низким содержанием йода в почве, воде, растениях данной местности.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i="1" dirty="0" smtClean="0">
                <a:effectLst/>
                <a:latin typeface="Times New Roman" pitchFamily="18" charset="0"/>
              </a:rPr>
              <a:t>Флюороз - заболевание, возникающее при поступлении в организм избыточного количества фтора и выражающееся в поражении зубов, эмаль которых приобретает пятнистый вид. Флюороз может развиваться при содержании фтора в воде больше чем 1,5 мг/л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i="1" dirty="0" smtClean="0">
                <a:effectLst/>
                <a:latin typeface="Times New Roman" pitchFamily="18" charset="0"/>
              </a:rPr>
              <a:t>Кариес. Частота возникновения кариеса зубов значительно повышена в районах с недостаточных содержанием фтора в питьевой воде (менее 0,5 мг/л)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i="1" dirty="0" smtClean="0">
                <a:effectLst/>
                <a:latin typeface="Times New Roman" pitchFamily="18" charset="0"/>
              </a:rPr>
              <a:t>При повышении концентрации солей азотной кислоты (нитратов) в воде наблюдается значительное повышение количества </a:t>
            </a:r>
            <a:r>
              <a:rPr lang="ru-RU" altLang="ru-RU" sz="2000" i="1" dirty="0" err="1" smtClean="0">
                <a:effectLst/>
                <a:latin typeface="Times New Roman" pitchFamily="18" charset="0"/>
              </a:rPr>
              <a:t>метгемоглоби</a:t>
            </a:r>
            <a:r>
              <a:rPr lang="ru-RU" altLang="ru-RU" sz="2000" i="1" dirty="0" smtClean="0">
                <a:effectLst/>
                <a:latin typeface="Times New Roman" pitchFamily="18" charset="0"/>
              </a:rPr>
              <a:t>-на в крови с развитием цианоза.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i="1" dirty="0" smtClean="0">
                <a:effectLst/>
                <a:latin typeface="Times New Roman" pitchFamily="18" charset="0"/>
              </a:rPr>
              <a:t>В воде, используемой для питьевых целей в принципе могут содержаться и другие токсические примеси - свинец, молибден, мышьяк, стронций и др.) - вымывающиеся из пород, в которых залегают подземные воды.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000" i="1" dirty="0" smtClean="0"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36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/>
          </p:cNvSpPr>
          <p:nvPr>
            <p:ph idx="1"/>
          </p:nvPr>
        </p:nvSpPr>
        <p:spPr>
          <a:xfrm>
            <a:off x="323528" y="764704"/>
            <a:ext cx="8507735" cy="6093296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800" b="1" dirty="0" smtClean="0">
                <a:latin typeface="Rockwell" pitchFamily="18" charset="0"/>
              </a:rPr>
              <a:t>Загрязненная вода: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ru-RU" sz="2800" dirty="0" smtClean="0">
                <a:latin typeface="Rockwell" pitchFamily="18" charset="0"/>
              </a:rPr>
              <a:t>Перенос факторов </a:t>
            </a:r>
            <a:r>
              <a:rPr lang="ru-RU" dirty="0" smtClean="0">
                <a:latin typeface="Rockwell" pitchFamily="18" charset="0"/>
              </a:rPr>
              <a:t>риска</a:t>
            </a:r>
            <a:r>
              <a:rPr lang="ru-RU" sz="2800" dirty="0" smtClean="0">
                <a:latin typeface="Rockwell" pitchFamily="18" charset="0"/>
              </a:rPr>
              <a:t>, включая патогенные микроорганизмы, в направлении потребителей.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Rockwell" pitchFamily="18" charset="0"/>
              </a:rPr>
              <a:t>Источники воздействия: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Rockwell" pitchFamily="18" charset="0"/>
              </a:rPr>
              <a:t>питьевая и бытовая вода;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err="1" smtClean="0">
                <a:latin typeface="Rockwell" pitchFamily="18" charset="0"/>
              </a:rPr>
              <a:t>аквакультура</a:t>
            </a:r>
            <a:r>
              <a:rPr lang="ru-RU" sz="2800" dirty="0" smtClean="0">
                <a:latin typeface="Rockwell" pitchFamily="18" charset="0"/>
              </a:rPr>
              <a:t>;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Rockwell" pitchFamily="18" charset="0"/>
              </a:rPr>
              <a:t>орошаемые </a:t>
            </a:r>
            <a:r>
              <a:rPr lang="ru-RU" sz="2800" dirty="0" err="1" smtClean="0">
                <a:latin typeface="Rockwell" pitchFamily="18" charset="0"/>
              </a:rPr>
              <a:t>сельхозкультуры</a:t>
            </a:r>
            <a:endParaRPr lang="ru-RU" sz="2800" dirty="0" smtClean="0">
              <a:latin typeface="Rockwell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800" dirty="0" smtClean="0">
              <a:latin typeface="Rockwell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800" b="1" dirty="0" smtClean="0">
                <a:latin typeface="Rockwell" pitchFamily="18" charset="0"/>
              </a:rPr>
              <a:t>Заболевания, связанные с водой: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Rockwell" pitchFamily="18" charset="0"/>
              </a:rPr>
              <a:t>Одна из основных проблем здравоохранения во всем мире.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800" dirty="0" smtClean="0">
              <a:latin typeface="Rockwell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800" b="1" dirty="0" err="1" smtClean="0">
                <a:latin typeface="Rockwell" pitchFamily="18" charset="0"/>
              </a:rPr>
              <a:t>Диарейные</a:t>
            </a:r>
            <a:r>
              <a:rPr lang="ru-RU" sz="2800" b="1" dirty="0" smtClean="0">
                <a:latin typeface="Rockwell" pitchFamily="18" charset="0"/>
              </a:rPr>
              <a:t> заболевания: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Rockwell" pitchFamily="18" charset="0"/>
              </a:rPr>
              <a:t>Умирает около 2 </a:t>
            </a:r>
            <a:r>
              <a:rPr lang="ru-RU" sz="2800" dirty="0" err="1" smtClean="0">
                <a:latin typeface="Rockwell" pitchFamily="18" charset="0"/>
              </a:rPr>
              <a:t>млн</a:t>
            </a:r>
            <a:r>
              <a:rPr lang="ru-RU" sz="2800" dirty="0" smtClean="0">
                <a:latin typeface="Rockwell" pitchFamily="18" charset="0"/>
              </a:rPr>
              <a:t> человек в год, в основном дети в развивающихся странах.</a:t>
            </a:r>
            <a:endParaRPr lang="en-GB" sz="2800" dirty="0" smtClean="0"/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1331913" y="0"/>
            <a:ext cx="73453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4000" b="1" dirty="0"/>
              <a:t>ПРОБЛЕМА</a:t>
            </a:r>
            <a:r>
              <a:rPr lang="ru-RU" dirty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2268538" y="548680"/>
            <a:ext cx="44640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Вспышки связанных с водой заболеваний ведут  к   одновременному инфицированию большого количества потребителей</a:t>
            </a:r>
            <a:endParaRPr lang="en-GB" sz="2400" dirty="0"/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395288" y="3573016"/>
            <a:ext cx="360045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Инвестиции в  профилактические мероприятия приносят гораздо  большие выгоды по сравнению с прямыми расходами на лечение данных патологий</a:t>
            </a:r>
            <a:endParaRPr lang="en-GB" sz="2400" b="1" dirty="0"/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5076825" y="3573015"/>
            <a:ext cx="37433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Свыше 30 миллионов случаев заболеваний, связанных с водой, можно было бы избежать ежегодно путем принятия адекватных мер в области водоснабжения и санитарии </a:t>
            </a:r>
            <a:endParaRPr lang="en-GB" sz="2400" dirty="0"/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3708400" y="4005263"/>
            <a:ext cx="1871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000"/>
              <a:t>←</a:t>
            </a:r>
            <a:endParaRPr lang="en-GB" sz="4000">
              <a:cs typeface="Times New Roman" pitchFamily="18" charset="0"/>
            </a:endParaRPr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1763713" y="2492896"/>
            <a:ext cx="18716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4000" dirty="0">
                <a:latin typeface="Arial" charset="0"/>
              </a:rPr>
              <a:t>↑</a:t>
            </a:r>
          </a:p>
        </p:txBody>
      </p:sp>
      <p:sp>
        <p:nvSpPr>
          <p:cNvPr id="16391" name="Rectangle 10"/>
          <p:cNvSpPr>
            <a:spLocks noChangeArrowheads="1"/>
          </p:cNvSpPr>
          <p:nvPr/>
        </p:nvSpPr>
        <p:spPr bwMode="auto">
          <a:xfrm>
            <a:off x="5292725" y="2564904"/>
            <a:ext cx="18716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4000" dirty="0">
                <a:latin typeface="Arial" charset="0"/>
              </a:rPr>
              <a:t>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18"/>
          <p:cNvGrpSpPr>
            <a:grpSpLocks/>
          </p:cNvGrpSpPr>
          <p:nvPr/>
        </p:nvGrpSpPr>
        <p:grpSpPr bwMode="auto">
          <a:xfrm>
            <a:off x="250825" y="1628799"/>
            <a:ext cx="8713788" cy="4896545"/>
            <a:chOff x="251520" y="1368643"/>
            <a:chExt cx="8352928" cy="4896085"/>
          </a:xfrm>
        </p:grpSpPr>
        <p:sp>
          <p:nvSpPr>
            <p:cNvPr id="8" name="Rounded Rectangle 7"/>
            <p:cNvSpPr/>
            <p:nvPr/>
          </p:nvSpPr>
          <p:spPr>
            <a:xfrm>
              <a:off x="251520" y="2205153"/>
              <a:ext cx="3589827" cy="2520713"/>
            </a:xfrm>
            <a:prstGeom prst="roundRect">
              <a:avLst>
                <a:gd name="adj" fmla="val 2111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2400" b="1" dirty="0">
                  <a:solidFill>
                    <a:srgbClr val="FFFFFF"/>
                  </a:solidFill>
                  <a:latin typeface="Rockwell" pitchFamily="18" charset="0"/>
                  <a:cs typeface="Arial" charset="0"/>
                </a:rPr>
                <a:t>Для контроля и </a:t>
              </a:r>
              <a:r>
                <a:rPr lang="ru-RU" sz="2400" b="1" dirty="0" smtClean="0">
                  <a:solidFill>
                    <a:srgbClr val="FFFFFF"/>
                  </a:solidFill>
                  <a:latin typeface="Rockwell" pitchFamily="18" charset="0"/>
                  <a:cs typeface="Arial" charset="0"/>
                </a:rPr>
                <a:t>снижения заболеваний</a:t>
              </a:r>
              <a:r>
                <a:rPr lang="ru-RU" sz="2400" b="1" dirty="0">
                  <a:solidFill>
                    <a:srgbClr val="FFFFFF"/>
                  </a:solidFill>
                  <a:latin typeface="Rockwell" pitchFamily="18" charset="0"/>
                  <a:cs typeface="Arial" charset="0"/>
                </a:rPr>
                <a:t>, связанных с водой, имеются два основных инструмента</a:t>
              </a:r>
              <a:endParaRPr lang="en-US" sz="2400" b="1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807662" y="1368643"/>
              <a:ext cx="3725263" cy="191590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2400" dirty="0">
                  <a:solidFill>
                    <a:srgbClr val="FFFFFF"/>
                  </a:solidFill>
                  <a:latin typeface="Rockwell" pitchFamily="18" charset="0"/>
                  <a:cs typeface="Arial" charset="0"/>
                </a:rPr>
                <a:t>Наблюдение за состоянием общественного здоровья</a:t>
              </a:r>
              <a:endParaRPr lang="en-US" sz="2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876142" y="3644880"/>
              <a:ext cx="3728306" cy="261984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2400" dirty="0">
                  <a:solidFill>
                    <a:srgbClr val="FFFFFF"/>
                  </a:solidFill>
                  <a:latin typeface="Rockwell" pitchFamily="18" charset="0"/>
                  <a:cs typeface="Arial" charset="0"/>
                </a:rPr>
                <a:t>Принятие адекватных профилактических мер с целью обеспечения безопасного доступа к воде (адекватное качество и количество)</a:t>
              </a:r>
              <a:endParaRPr lang="en-US" sz="2400" dirty="0">
                <a:solidFill>
                  <a:srgbClr val="FFFFFF"/>
                </a:solidFill>
                <a:cs typeface="Arial" charset="0"/>
              </a:endParaRPr>
            </a:p>
          </p:txBody>
        </p:sp>
        <p:cxnSp>
          <p:nvCxnSpPr>
            <p:cNvPr id="12" name="Straight Connector 11"/>
            <p:cNvCxnSpPr>
              <a:stCxn id="8" idx="3"/>
              <a:endCxn id="9" idx="1"/>
            </p:cNvCxnSpPr>
            <p:nvPr/>
          </p:nvCxnSpPr>
          <p:spPr>
            <a:xfrm flipV="1">
              <a:off x="3841347" y="2326598"/>
              <a:ext cx="966316" cy="11389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8" idx="3"/>
              <a:endCxn id="10" idx="1"/>
            </p:cNvCxnSpPr>
            <p:nvPr/>
          </p:nvCxnSpPr>
          <p:spPr>
            <a:xfrm>
              <a:off x="3841347" y="3465510"/>
              <a:ext cx="1034795" cy="14892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35" name="Rectangle 10"/>
          <p:cNvSpPr>
            <a:spLocks noChangeArrowheads="1"/>
          </p:cNvSpPr>
          <p:nvPr/>
        </p:nvSpPr>
        <p:spPr bwMode="auto">
          <a:xfrm>
            <a:off x="395536" y="188640"/>
            <a:ext cx="8352929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Контроль и </a:t>
            </a:r>
            <a:r>
              <a:rPr lang="ru-RU" sz="3600" b="1" dirty="0" smtClean="0"/>
              <a:t>снижение </a:t>
            </a:r>
            <a:r>
              <a:rPr lang="ru-RU" sz="3600" b="1" dirty="0"/>
              <a:t>связанных с водой заболеваний</a:t>
            </a:r>
            <a:r>
              <a:rPr lang="ru-RU" sz="4000" b="1" dirty="0"/>
              <a:t> </a:t>
            </a:r>
            <a:r>
              <a:rPr lang="ru-RU" dirty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buFont typeface="Arial" charset="0"/>
              <a:buNone/>
            </a:pPr>
            <a:r>
              <a:rPr lang="ru-RU" sz="2800" dirty="0" smtClean="0">
                <a:latin typeface="Rockwell" pitchFamily="18" charset="0"/>
              </a:rPr>
              <a:t>Основные </a:t>
            </a:r>
            <a:r>
              <a:rPr lang="ru-RU" sz="2800" dirty="0" smtClean="0">
                <a:latin typeface="Rockwell" pitchFamily="18" charset="0"/>
              </a:rPr>
              <a:t>преимущества специальных систем </a:t>
            </a:r>
            <a:r>
              <a:rPr lang="ru-RU" sz="2800" dirty="0" err="1" smtClean="0">
                <a:latin typeface="Rockwell" pitchFamily="18" charset="0"/>
              </a:rPr>
              <a:t>эпиднадзора</a:t>
            </a:r>
            <a:r>
              <a:rPr lang="ru-RU" sz="2800" dirty="0" smtClean="0">
                <a:latin typeface="Rockwell" pitchFamily="18" charset="0"/>
              </a:rPr>
              <a:t> за связанными с водой заболеваниями</a:t>
            </a:r>
            <a:r>
              <a:rPr lang="en-GB" sz="2800" dirty="0" smtClean="0"/>
              <a:t>:</a:t>
            </a:r>
            <a:endParaRPr lang="it-IT" sz="2800" dirty="0" smtClean="0"/>
          </a:p>
          <a:p>
            <a:pPr eaLnBrk="1" hangingPunct="1"/>
            <a:r>
              <a:rPr lang="en-GB" sz="2800" dirty="0" smtClean="0"/>
              <a:t> </a:t>
            </a:r>
            <a:r>
              <a:rPr lang="ru-RU" sz="2800" dirty="0" smtClean="0">
                <a:latin typeface="Rockwell" pitchFamily="18" charset="0"/>
              </a:rPr>
              <a:t>Выявление болезней, передаваемых через воду;</a:t>
            </a:r>
            <a:endParaRPr lang="it-IT" sz="2800" dirty="0" smtClean="0"/>
          </a:p>
          <a:p>
            <a:pPr eaLnBrk="1" hangingPunct="1"/>
            <a:r>
              <a:rPr lang="ru-RU" sz="2800" dirty="0" smtClean="0">
                <a:latin typeface="Rockwell" pitchFamily="18" charset="0"/>
              </a:rPr>
              <a:t>Определение/оценка бремени заболеваний, связанных с водой</a:t>
            </a:r>
            <a:r>
              <a:rPr lang="en-GB" sz="2800" dirty="0" smtClean="0"/>
              <a:t>;</a:t>
            </a:r>
            <a:endParaRPr lang="it-IT" sz="2800" dirty="0" smtClean="0"/>
          </a:p>
          <a:p>
            <a:pPr eaLnBrk="1" hangingPunct="1"/>
            <a:r>
              <a:rPr lang="ru-RU" sz="2800" dirty="0" smtClean="0">
                <a:latin typeface="Rockwell" pitchFamily="18" charset="0"/>
              </a:rPr>
              <a:t>Использование данных и информации для определения сообществ, имеющих проблемы с заболеваниями, связанными с водой;</a:t>
            </a:r>
            <a:endParaRPr lang="en-GB" sz="2800" dirty="0" smtClean="0"/>
          </a:p>
          <a:p>
            <a:pPr eaLnBrk="1" hangingPunct="1">
              <a:buFont typeface="Arial" charset="0"/>
              <a:buNone/>
            </a:pPr>
            <a:r>
              <a:rPr lang="en-GB" dirty="0" smtClean="0"/>
              <a:t> </a:t>
            </a:r>
            <a:endParaRPr lang="it-IT" dirty="0" smtClean="0"/>
          </a:p>
          <a:p>
            <a:pPr eaLnBrk="1" hangingPunct="1"/>
            <a:endParaRPr lang="it-IT" dirty="0" smtClean="0"/>
          </a:p>
          <a:p>
            <a:pPr eaLnBrk="1" hangingPunct="1"/>
            <a:endParaRPr lang="it-IT" dirty="0" smtClean="0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395288" y="404664"/>
            <a:ext cx="82089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Системы </a:t>
            </a:r>
            <a:r>
              <a:rPr lang="ru-RU" sz="2800" b="1" dirty="0" err="1"/>
              <a:t>эпиднадзора</a:t>
            </a:r>
            <a:r>
              <a:rPr lang="ru-RU" sz="2800" b="1" dirty="0"/>
              <a:t> за связанными с водой </a:t>
            </a:r>
            <a:r>
              <a:rPr lang="ru-RU" sz="2800" b="1" dirty="0" smtClean="0"/>
              <a:t>заболеваниями.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contenuto 2"/>
          <p:cNvSpPr>
            <a:spLocks noGrp="1"/>
          </p:cNvSpPr>
          <p:nvPr>
            <p:ph idx="1"/>
          </p:nvPr>
        </p:nvSpPr>
        <p:spPr>
          <a:xfrm>
            <a:off x="457200" y="2348880"/>
            <a:ext cx="8002588" cy="338517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ru-RU" dirty="0" smtClean="0">
                <a:latin typeface="Rockwell" pitchFamily="18" charset="0"/>
              </a:rPr>
              <a:t>Составление карты угроз загрязнения и рисков</a:t>
            </a:r>
            <a:r>
              <a:rPr lang="en-GB" dirty="0" smtClean="0"/>
              <a:t>;</a:t>
            </a:r>
            <a:endParaRPr lang="it-IT" dirty="0" smtClean="0"/>
          </a:p>
          <a:p>
            <a:pPr eaLnBrk="1" hangingPunct="1"/>
            <a:r>
              <a:rPr lang="ru-RU" dirty="0" smtClean="0">
                <a:latin typeface="Rockwell" pitchFamily="18" charset="0"/>
              </a:rPr>
              <a:t>Содействие принятию необходимых мер с целью контроля и профилактики связанных с водой заболеваний</a:t>
            </a:r>
            <a:r>
              <a:rPr lang="en-GB" dirty="0" smtClean="0"/>
              <a:t>;</a:t>
            </a:r>
            <a:endParaRPr lang="ru-RU" dirty="0" smtClean="0">
              <a:latin typeface="Rockwell" pitchFamily="18" charset="0"/>
            </a:endParaRPr>
          </a:p>
          <a:p>
            <a:pPr eaLnBrk="1" hangingPunct="1"/>
            <a:r>
              <a:rPr lang="ru-RU" dirty="0" smtClean="0">
                <a:latin typeface="Rockwell" pitchFamily="18" charset="0"/>
              </a:rPr>
              <a:t>Направление ресурсов в сферы с наиболее приоритетными потребностями</a:t>
            </a:r>
            <a:r>
              <a:rPr lang="en-GB" dirty="0" smtClean="0"/>
              <a:t>; </a:t>
            </a:r>
            <a:endParaRPr lang="it-IT" dirty="0" smtClean="0"/>
          </a:p>
          <a:p>
            <a:pPr eaLnBrk="1" hangingPunct="1"/>
            <a:r>
              <a:rPr lang="ru-RU" dirty="0" smtClean="0">
                <a:latin typeface="Rockwell" pitchFamily="18" charset="0"/>
              </a:rPr>
              <a:t>Оценка эффективности осуществленных мер</a:t>
            </a:r>
            <a:r>
              <a:rPr lang="en-GB" dirty="0" smtClean="0"/>
              <a:t>.</a:t>
            </a:r>
            <a:endParaRPr lang="it-IT" dirty="0" smtClean="0"/>
          </a:p>
          <a:p>
            <a:pPr eaLnBrk="1" hangingPunct="1"/>
            <a:endParaRPr lang="it-IT" dirty="0" smtClean="0"/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395288" y="908720"/>
            <a:ext cx="82089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Системы </a:t>
            </a:r>
            <a:r>
              <a:rPr lang="ru-RU" sz="2800" b="1" dirty="0" err="1"/>
              <a:t>эпиднадзора</a:t>
            </a:r>
            <a:r>
              <a:rPr lang="ru-RU" sz="2800" b="1" dirty="0"/>
              <a:t> за связанными с водой заболеваниями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300" smtClean="0">
                <a:latin typeface="Rockwell" pitchFamily="18" charset="0"/>
              </a:rPr>
              <a:t>Некоторые практические примеры</a:t>
            </a:r>
            <a:r>
              <a:rPr lang="it-IT" sz="2300" smtClean="0"/>
              <a:t>: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GB" sz="2300" smtClean="0"/>
              <a:t> </a:t>
            </a:r>
            <a:endParaRPr lang="it-IT" sz="2300" smtClean="0"/>
          </a:p>
          <a:p>
            <a:pPr eaLnBrk="1" hangingPunct="1">
              <a:lnSpc>
                <a:spcPct val="80000"/>
              </a:lnSpc>
            </a:pPr>
            <a:r>
              <a:rPr lang="ru-RU" sz="2300" smtClean="0">
                <a:latin typeface="Rockwell" pitchFamily="18" charset="0"/>
              </a:rPr>
              <a:t>Высокая заболеваемость брюшным тифом </a:t>
            </a:r>
            <a:r>
              <a:rPr lang="en-GB" sz="2300" smtClean="0">
                <a:latin typeface="Calibri" pitchFamily="34" charset="0"/>
              </a:rPr>
              <a:t>→</a:t>
            </a:r>
            <a:r>
              <a:rPr lang="en-GB" sz="2300" smtClean="0"/>
              <a:t> </a:t>
            </a:r>
            <a:r>
              <a:rPr lang="ru-RU" sz="2300" smtClean="0">
                <a:latin typeface="Rockwell" pitchFamily="18" charset="0"/>
              </a:rPr>
              <a:t>необходимость целевых кампаний вакцинации</a:t>
            </a:r>
            <a:r>
              <a:rPr lang="en-GB" sz="2300" smtClean="0"/>
              <a:t>;</a:t>
            </a:r>
            <a:endParaRPr lang="it-IT" sz="2300" smtClean="0"/>
          </a:p>
          <a:p>
            <a:pPr eaLnBrk="1" hangingPunct="1">
              <a:lnSpc>
                <a:spcPct val="80000"/>
              </a:lnSpc>
            </a:pPr>
            <a:r>
              <a:rPr lang="ru-RU" sz="2300" smtClean="0">
                <a:latin typeface="Rockwell" pitchFamily="18" charset="0"/>
              </a:rPr>
              <a:t>Жиардиаз и криптоспоридиоз </a:t>
            </a:r>
            <a:r>
              <a:rPr lang="en-GB" sz="2300" smtClean="0">
                <a:latin typeface="Calibri" pitchFamily="34" charset="0"/>
              </a:rPr>
              <a:t>→ </a:t>
            </a:r>
            <a:r>
              <a:rPr lang="ru-RU" sz="2300" smtClean="0">
                <a:latin typeface="Calibri" pitchFamily="34" charset="0"/>
              </a:rPr>
              <a:t>необходимость фильтрации воды</a:t>
            </a:r>
            <a:endParaRPr lang="en-GB" sz="2300" smtClean="0"/>
          </a:p>
          <a:p>
            <a:pPr eaLnBrk="1" hangingPunct="1">
              <a:lnSpc>
                <a:spcPct val="80000"/>
              </a:lnSpc>
            </a:pPr>
            <a:r>
              <a:rPr lang="ru-RU" sz="2300" smtClean="0">
                <a:latin typeface="Rockwell" pitchFamily="18" charset="0"/>
              </a:rPr>
              <a:t>Вспышки заболеваний в надлежащим образом очищенной воде из труб системы водоснабжения </a:t>
            </a:r>
            <a:r>
              <a:rPr lang="en-GB" sz="2300" smtClean="0">
                <a:latin typeface="Calibri" pitchFamily="34" charset="0"/>
              </a:rPr>
              <a:t>(</a:t>
            </a:r>
            <a:r>
              <a:rPr lang="ru-RU" sz="2300" smtClean="0">
                <a:latin typeface="Rockwell" pitchFamily="18" charset="0"/>
              </a:rPr>
              <a:t>проблема попадания загрязнителей в систему распределения воды</a:t>
            </a:r>
            <a:r>
              <a:rPr lang="en-GB" sz="230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ru-RU" sz="2300" smtClean="0">
                <a:latin typeface="Rockwell" pitchFamily="18" charset="0"/>
              </a:rPr>
              <a:t>Высокая распространенность гельминтозных инфекций </a:t>
            </a:r>
            <a:r>
              <a:rPr lang="en-GB" sz="2300" smtClean="0">
                <a:latin typeface="Calibri" pitchFamily="34" charset="0"/>
              </a:rPr>
              <a:t>→</a:t>
            </a:r>
            <a:r>
              <a:rPr lang="ru-RU" sz="2300" smtClean="0">
                <a:latin typeface="Calibri" pitchFamily="34" charset="0"/>
              </a:rPr>
              <a:t> </a:t>
            </a:r>
            <a:r>
              <a:rPr lang="ru-RU" sz="2300" smtClean="0">
                <a:latin typeface="Rockwell" pitchFamily="18" charset="0"/>
              </a:rPr>
              <a:t>необходимость улучшения санитарии и повышения доступности воды для целей общей гигиены</a:t>
            </a:r>
            <a:r>
              <a:rPr lang="en-GB" sz="2300" smtClean="0"/>
              <a:t>;</a:t>
            </a:r>
            <a:endParaRPr lang="it-IT" sz="2300" smtClean="0"/>
          </a:p>
          <a:p>
            <a:pPr eaLnBrk="1" hangingPunct="1">
              <a:lnSpc>
                <a:spcPct val="80000"/>
              </a:lnSpc>
            </a:pPr>
            <a:r>
              <a:rPr lang="ru-RU" sz="2300" smtClean="0">
                <a:latin typeface="Rockwell" pitchFamily="18" charset="0"/>
              </a:rPr>
              <a:t>Высокая рождаемость детей с врожденным пороком сердца (синдром «синюшного ребенка») </a:t>
            </a:r>
            <a:r>
              <a:rPr lang="en-GB" sz="2300" smtClean="0">
                <a:latin typeface="Calibri" pitchFamily="34" charset="0"/>
              </a:rPr>
              <a:t>→ </a:t>
            </a:r>
            <a:r>
              <a:rPr lang="ru-RU" sz="2300" smtClean="0">
                <a:latin typeface="Calibri" pitchFamily="34" charset="0"/>
              </a:rPr>
              <a:t>необходимость контроля и снижения концентрации нитратов в питьевой воде</a:t>
            </a:r>
            <a:r>
              <a:rPr lang="en-GB" sz="2300" smtClean="0"/>
              <a:t>.</a:t>
            </a:r>
            <a:endParaRPr lang="it-IT" sz="2300" smtClean="0"/>
          </a:p>
          <a:p>
            <a:pPr eaLnBrk="1" hangingPunct="1">
              <a:lnSpc>
                <a:spcPct val="80000"/>
              </a:lnSpc>
            </a:pPr>
            <a:endParaRPr lang="it-IT" sz="2300" smtClean="0"/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395288" y="333375"/>
            <a:ext cx="820896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/>
              <a:t>Системы </a:t>
            </a:r>
            <a:r>
              <a:rPr lang="ru-RU" sz="3200" b="1" dirty="0" err="1"/>
              <a:t>эпиднадзора</a:t>
            </a:r>
            <a:r>
              <a:rPr lang="ru-RU" sz="3200" b="1" dirty="0"/>
              <a:t> за связанными с </a:t>
            </a:r>
            <a:r>
              <a:rPr lang="ru-RU" sz="2800" b="1" dirty="0"/>
              <a:t>водой</a:t>
            </a:r>
            <a:r>
              <a:rPr lang="ru-RU" sz="3200" b="1" dirty="0"/>
              <a:t> заболеваниями</a:t>
            </a:r>
            <a:endParaRPr lang="en-GB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5143</TotalTime>
  <Words>708</Words>
  <Application>Microsoft Office PowerPoint</Application>
  <PresentationFormat>Экран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Муниципальное автономное дошкольное образовательное учреждение №15 «Югорка»</vt:lpstr>
      <vt:lpstr> Эпидемиологическое значение воды</vt:lpstr>
      <vt:lpstr>Эндемические заболевания - это массовые заболевания населения определенной местности, связанные с химическим составом почвы и воды. Наиболее распространены следующие эндемические заболевания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www.MRMARKER.ru</dc:creator>
  <cp:lastModifiedBy>user</cp:lastModifiedBy>
  <cp:revision>235</cp:revision>
  <dcterms:created xsi:type="dcterms:W3CDTF">2007-11-13T08:28:31Z</dcterms:created>
  <dcterms:modified xsi:type="dcterms:W3CDTF">2018-06-15T06:17:15Z</dcterms:modified>
</cp:coreProperties>
</file>