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9" r:id="rId4"/>
    <p:sldId id="268" r:id="rId5"/>
    <p:sldId id="270" r:id="rId6"/>
    <p:sldId id="279" r:id="rId7"/>
    <p:sldId id="280" r:id="rId8"/>
    <p:sldId id="272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3" clrIdx="0"/>
  <p:cmAuthor id="1" name="Neoo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77" autoAdjust="0"/>
  </p:normalViewPr>
  <p:slideViewPr>
    <p:cSldViewPr>
      <p:cViewPr varScale="1">
        <p:scale>
          <a:sx n="93" d="100"/>
          <a:sy n="93" d="100"/>
        </p:scale>
        <p:origin x="-2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9-25T21:42:55.656" idx="1">
    <p:pos x="10" y="10"/>
    <p:text/>
  </p:cm>
  <p:cm authorId="0" dt="2012-09-25T21:43:04.250" idx="2">
    <p:pos x="146" y="146"/>
    <p:text/>
  </p:cm>
  <p:cm authorId="0" dt="2012-09-25T21:43:05.203" idx="3">
    <p:pos x="282" y="282"/>
    <p:text/>
  </p:cm>
  <p:cm authorId="1" dt="2018-03-29T14:17:36.778" idx="1">
    <p:pos x="3796" y="3919"/>
    <p:text>рель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B249C-E5EF-4FA7-9570-C4CF6E0C71A1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B249C-E5EF-4FA7-9570-C4CF6E0C71A1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B249C-E5EF-4FA7-9570-C4CF6E0C71A1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B249C-E5EF-4FA7-9570-C4CF6E0C71A1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B249C-E5EF-4FA7-9570-C4CF6E0C71A1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B249C-E5EF-4FA7-9570-C4CF6E0C71A1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B249C-E5EF-4FA7-9570-C4CF6E0C71A1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B249C-E5EF-4FA7-9570-C4CF6E0C71A1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B249C-E5EF-4FA7-9570-C4CF6E0C71A1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B249C-E5EF-4FA7-9570-C4CF6E0C71A1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B249C-E5EF-4FA7-9570-C4CF6E0C71A1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EB249C-E5EF-4FA7-9570-C4CF6E0C71A1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comments" Target="../comments/commen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14290"/>
            <a:ext cx="6500857" cy="639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536015" y="178573"/>
            <a:ext cx="6500858" cy="6429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6500857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C:\Documents and Settings\Admin\Мои документы\Мои рисунки\344797_origi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928670"/>
            <a:ext cx="7215238" cy="4857784"/>
          </a:xfrm>
          <a:prstGeom prst="rect">
            <a:avLst/>
          </a:prstGeom>
          <a:noFill/>
          <a:ln w="63500">
            <a:gradFill flip="none" rotWithShape="1">
              <a:gsLst>
                <a:gs pos="86000">
                  <a:schemeClr val="bg1">
                    <a:lumMod val="95000"/>
                    <a:lumOff val="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  <a:effectLst>
            <a:outerShdw blurRad="50800" dist="50800" dir="4860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1785926"/>
            <a:ext cx="103304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1785926"/>
            <a:ext cx="917263" cy="1285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85720" y="142852"/>
            <a:ext cx="850112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Шахматная школа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6431" y="5085184"/>
            <a:ext cx="884472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для детей и родителей</a:t>
            </a:r>
          </a:p>
          <a:p>
            <a:pPr lvl="0" algn="ctr"/>
            <a:r>
              <a:rPr lang="ru-RU" sz="32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Занятие 9 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(апрель) 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5720" y="476837"/>
            <a:ext cx="850112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ШАХ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</a:p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 descr="http://isoveti.ru/wp-content/uploads/2012/12/shahma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9492" y="3789040"/>
            <a:ext cx="3372278" cy="252920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8596" y="928670"/>
            <a:ext cx="50006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37706"/>
            <a:ext cx="2891293" cy="28912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724128" y="526002"/>
            <a:ext cx="2791244" cy="28912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5720" y="0"/>
            <a:ext cx="850112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4572008"/>
            <a:ext cx="84296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33446" y="1196752"/>
            <a:ext cx="8318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b="1" dirty="0" smtClean="0"/>
              <a:t>1. Король может уйти с атакованного поля, то есть уйти из-под шаха.  </a:t>
            </a:r>
            <a:endParaRPr lang="ru-RU" sz="2000" b="1" dirty="0"/>
          </a:p>
        </p:txBody>
      </p:sp>
      <p:pic>
        <p:nvPicPr>
          <p:cNvPr id="7" name="Picture 6" descr="C:\Documents and Settings\Admin\Мои документы\Мои рисунки\1501957ywkikh8gc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929198"/>
            <a:ext cx="1928812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85720" y="338388"/>
            <a:ext cx="8606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Какие способы защиты от шаха?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16832"/>
            <a:ext cx="82340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2. Король может закрыться от шаха любой своей фигурой. 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0648" y="3556345"/>
            <a:ext cx="82315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2636912"/>
            <a:ext cx="82340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3. Король может взять (побить) фигуру, объявившую мат, или это может сделать любая фигура из его «свиты». </a:t>
            </a:r>
            <a:endParaRPr lang="ru-RU" sz="20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5720" y="0"/>
            <a:ext cx="850112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538442"/>
            <a:ext cx="817642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     Что же произойдет, если королю некуда уйти из-под шаха, то есть соседние поля также атакованы (контролируются) неприятельскими фигурами, нечем закрыться и некому за него заступиться – «съесть » обидчика?  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338388"/>
            <a:ext cx="8606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204864"/>
            <a:ext cx="8318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b="1" dirty="0" smtClean="0">
                <a:solidFill>
                  <a:srgbClr val="FF0000"/>
                </a:solidFill>
              </a:rPr>
              <a:t>   В таком случае говорят, что король получил МАТ. 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717032"/>
            <a:ext cx="817642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     </a:t>
            </a:r>
            <a:r>
              <a:rPr lang="ru-RU" sz="2000" b="1" dirty="0" smtClean="0">
                <a:solidFill>
                  <a:srgbClr val="FF0000"/>
                </a:solidFill>
              </a:rPr>
              <a:t>МАТ - это шах,  от которого нет защиты. 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     МАТ королю – это конец игры! 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Тот, кто даст МАТ королю противника, считается выигравшим шахматную партию, то есть ПОБЕДИТЕЛЕМ! 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107669" y="3581390"/>
            <a:ext cx="44501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107669" y="156621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1185309"/>
            <a:ext cx="8072494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lvl="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 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37160" lvl="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37160" lvl="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 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5" y="565402"/>
            <a:ext cx="80724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Разберем следующие позиции</a:t>
            </a:r>
            <a:endParaRPr lang="ru-RU" dirty="0" smtClean="0">
              <a:solidFill>
                <a:srgbClr val="663300"/>
              </a:solidFill>
            </a:endParaRPr>
          </a:p>
          <a:p>
            <a:pPr algn="just"/>
            <a:r>
              <a:rPr lang="ru-RU" sz="2000" b="1" dirty="0" smtClean="0"/>
              <a:t>      </a:t>
            </a:r>
            <a:endParaRPr lang="ru-RU" sz="2000" b="1" dirty="0"/>
          </a:p>
        </p:txBody>
      </p:sp>
      <p:pic>
        <p:nvPicPr>
          <p:cNvPr id="6" name="Picture 7" descr="http://4149661.ru/images/doshkolnoe/ds1002.jpg"/>
          <p:cNvPicPr>
            <a:picLocks noChangeAspect="1" noChangeArrowheads="1"/>
          </p:cNvPicPr>
          <p:nvPr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539552" y="1196752"/>
            <a:ext cx="4085488" cy="4032448"/>
          </a:xfrm>
          <a:prstGeom prst="rect">
            <a:avLst/>
          </a:prstGeom>
          <a:noFill/>
        </p:spPr>
      </p:pic>
      <p:pic>
        <p:nvPicPr>
          <p:cNvPr id="7" name="Picture 20" descr="d4 ÑÑÑÐ½ÑÐµ ÐºÐ¾ÑÐ¾Ð»Ñ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484784"/>
            <a:ext cx="428625" cy="428626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 t="10937"/>
          <a:stretch>
            <a:fillRect/>
          </a:stretch>
        </p:blipFill>
        <p:spPr bwMode="auto">
          <a:xfrm>
            <a:off x="755576" y="4437112"/>
            <a:ext cx="576064" cy="5863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" name="Picture 16" descr="d5 ÑÑÑÐ½ÑÐ¹ ÐºÑÐµÑÑ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4077072"/>
            <a:ext cx="428625" cy="428626"/>
          </a:xfrm>
          <a:prstGeom prst="rect">
            <a:avLst/>
          </a:prstGeom>
          <a:noFill/>
        </p:spPr>
      </p:pic>
      <p:pic>
        <p:nvPicPr>
          <p:cNvPr id="11" name="Picture 16" descr="d5 ÑÑÑÐ½ÑÐ¹ ÐºÑÐµÑÑ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4077072"/>
            <a:ext cx="428625" cy="428626"/>
          </a:xfrm>
          <a:prstGeom prst="rect">
            <a:avLst/>
          </a:prstGeom>
          <a:noFill/>
        </p:spPr>
      </p:pic>
      <p:pic>
        <p:nvPicPr>
          <p:cNvPr id="13" name="Picture 16" descr="d5 ÑÑÑÐ½ÑÐ¹ ÐºÑÐµÑÑ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4581128"/>
            <a:ext cx="428625" cy="428626"/>
          </a:xfrm>
          <a:prstGeom prst="rect">
            <a:avLst/>
          </a:prstGeom>
          <a:noFill/>
        </p:spPr>
      </p:pic>
      <p:pic>
        <p:nvPicPr>
          <p:cNvPr id="1026" name="Picture 2" descr="C:\Users\Komp\Desktop\45px-Chess_rdt45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4077072"/>
            <a:ext cx="428625" cy="428625"/>
          </a:xfrm>
          <a:prstGeom prst="rect">
            <a:avLst/>
          </a:prstGeom>
          <a:noFill/>
        </p:spPr>
      </p:pic>
      <p:pic>
        <p:nvPicPr>
          <p:cNvPr id="14" name="Picture 2" descr="C:\Users\Komp\Desktop\45px-Chess_rdt45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4509120"/>
            <a:ext cx="428625" cy="428625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4716016" y="1196752"/>
            <a:ext cx="388843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rgbClr val="FF0000"/>
                </a:solidFill>
                <a:cs typeface="Times New Roman" pitchFamily="18" charset="0"/>
              </a:rPr>
              <a:t>ПОЗИЦИЯ №1 </a:t>
            </a:r>
          </a:p>
          <a:p>
            <a:pPr lvl="0"/>
            <a:r>
              <a:rPr lang="ru-RU" sz="1600" b="1" dirty="0" smtClean="0">
                <a:cs typeface="Times New Roman" pitchFamily="18" charset="0"/>
              </a:rPr>
              <a:t>Черная ладья на поле </a:t>
            </a:r>
            <a:r>
              <a:rPr lang="en-US" sz="1600" b="1" dirty="0" smtClean="0">
                <a:cs typeface="Times New Roman" pitchFamily="18" charset="0"/>
              </a:rPr>
              <a:t>h</a:t>
            </a:r>
            <a:r>
              <a:rPr lang="ru-RU" sz="1600" b="1" dirty="0" smtClean="0">
                <a:cs typeface="Times New Roman" pitchFamily="18" charset="0"/>
              </a:rPr>
              <a:t>1</a:t>
            </a:r>
            <a:r>
              <a:rPr lang="ru-RU" sz="1600" dirty="0">
                <a:cs typeface="Times New Roman" pitchFamily="18" charset="0"/>
              </a:rPr>
              <a:t/>
            </a:r>
            <a:br>
              <a:rPr lang="ru-RU" sz="1600" dirty="0">
                <a:cs typeface="Times New Roman" pitchFamily="18" charset="0"/>
              </a:rPr>
            </a:br>
            <a:r>
              <a:rPr lang="ru-RU" sz="1600" dirty="0" smtClean="0">
                <a:cs typeface="Times New Roman" pitchFamily="18" charset="0"/>
              </a:rPr>
              <a:t>объявила </a:t>
            </a:r>
            <a:r>
              <a:rPr lang="ru-RU" sz="1600" b="1" dirty="0" smtClean="0">
                <a:cs typeface="Times New Roman" pitchFamily="18" charset="0"/>
              </a:rPr>
              <a:t>ШАХ</a:t>
            </a:r>
            <a:r>
              <a:rPr lang="ru-RU" sz="1600" dirty="0" smtClean="0">
                <a:cs typeface="Times New Roman" pitchFamily="18" charset="0"/>
              </a:rPr>
              <a:t> белому королю, но король уйти никуда не может, так как все поля вокруг него контролируются  черными ладьями- эти поля обозначены  </a:t>
            </a:r>
            <a:endParaRPr lang="ru-RU" sz="1600" dirty="0">
              <a:cs typeface="Times New Roman" pitchFamily="18" charset="0"/>
            </a:endParaRPr>
          </a:p>
          <a:p>
            <a:pPr lvl="0"/>
            <a:endParaRPr lang="ru-RU" sz="1600" b="1" dirty="0" smtClean="0"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cs typeface="Times New Roman" pitchFamily="18" charset="0"/>
              </a:rPr>
              <a:t>Следовательно, на этой диаграмме мы видим МАТ</a:t>
            </a:r>
            <a:r>
              <a:rPr lang="ru-RU" sz="1600" dirty="0" smtClean="0">
                <a:cs typeface="Times New Roman" pitchFamily="18" charset="0"/>
              </a:rPr>
              <a:t>. </a:t>
            </a:r>
            <a:r>
              <a:rPr lang="ru-RU" dirty="0">
                <a:cs typeface="Times New Roman" pitchFamily="18" charset="0"/>
              </a:rPr>
              <a:t/>
            </a:r>
            <a:br>
              <a:rPr lang="ru-RU" dirty="0">
                <a:cs typeface="Times New Roman" pitchFamily="18" charset="0"/>
              </a:rPr>
            </a:br>
            <a:endParaRPr lang="ru-RU" dirty="0">
              <a:cs typeface="Times New Roman" pitchFamily="18" charset="0"/>
            </a:endParaRPr>
          </a:p>
        </p:txBody>
      </p:sp>
      <p:pic>
        <p:nvPicPr>
          <p:cNvPr id="16" name="Picture 16" descr="d5 ÑÑÑÐ½ÑÐ¹ ÐºÑÐµÑÑ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0392" y="2348880"/>
            <a:ext cx="428625" cy="428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107669" y="3581390"/>
            <a:ext cx="44501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107669" y="156621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1185309"/>
            <a:ext cx="8072494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lvl="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 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37160" lvl="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37160" lvl="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 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5" y="565402"/>
            <a:ext cx="80724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Разберем следующие позиции</a:t>
            </a:r>
            <a:endParaRPr lang="ru-RU" dirty="0" smtClean="0">
              <a:solidFill>
                <a:srgbClr val="663300"/>
              </a:solidFill>
            </a:endParaRPr>
          </a:p>
          <a:p>
            <a:pPr algn="just"/>
            <a:r>
              <a:rPr lang="ru-RU" sz="2000" b="1" dirty="0" smtClean="0"/>
              <a:t>      </a:t>
            </a:r>
            <a:endParaRPr lang="ru-RU" sz="2000" b="1" dirty="0"/>
          </a:p>
        </p:txBody>
      </p:sp>
      <p:pic>
        <p:nvPicPr>
          <p:cNvPr id="6" name="Picture 7" descr="http://4149661.ru/images/doshkolnoe/ds1002.jpg"/>
          <p:cNvPicPr>
            <a:picLocks noChangeAspect="1" noChangeArrowheads="1"/>
          </p:cNvPicPr>
          <p:nvPr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539552" y="1196752"/>
            <a:ext cx="4085488" cy="4032448"/>
          </a:xfrm>
          <a:prstGeom prst="rect">
            <a:avLst/>
          </a:prstGeom>
          <a:noFill/>
        </p:spPr>
      </p:pic>
      <p:pic>
        <p:nvPicPr>
          <p:cNvPr id="7" name="Picture 20" descr="d4 ÑÑÑÐ½ÑÐµ ÐºÐ¾ÑÐ¾Ð»Ñ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509120"/>
            <a:ext cx="428625" cy="428626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 t="10937"/>
          <a:stretch>
            <a:fillRect/>
          </a:stretch>
        </p:blipFill>
        <p:spPr bwMode="auto">
          <a:xfrm>
            <a:off x="1259632" y="3573016"/>
            <a:ext cx="504056" cy="5130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" name="Picture 16" descr="d5 ÑÑÑÐ½ÑÐ¹ ÐºÑÐµÑÑ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4077072"/>
            <a:ext cx="428625" cy="428626"/>
          </a:xfrm>
          <a:prstGeom prst="rect">
            <a:avLst/>
          </a:prstGeom>
          <a:noFill/>
        </p:spPr>
      </p:pic>
      <p:pic>
        <p:nvPicPr>
          <p:cNvPr id="11" name="Picture 16" descr="d5 ÑÑÑÐ½ÑÐ¹ ÐºÑÐµÑÑ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4077072"/>
            <a:ext cx="428625" cy="428626"/>
          </a:xfrm>
          <a:prstGeom prst="rect">
            <a:avLst/>
          </a:prstGeom>
          <a:noFill/>
        </p:spPr>
      </p:pic>
      <p:pic>
        <p:nvPicPr>
          <p:cNvPr id="13" name="Picture 16" descr="d5 ÑÑÑÐ½ÑÐ¹ ÐºÑÐµÑÑ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4509120"/>
            <a:ext cx="428625" cy="428626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4716016" y="1196752"/>
            <a:ext cx="388843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rgbClr val="FF0000"/>
                </a:solidFill>
                <a:cs typeface="Times New Roman" pitchFamily="18" charset="0"/>
              </a:rPr>
              <a:t>ПОЗИЦИЯ №2 </a:t>
            </a:r>
          </a:p>
          <a:p>
            <a:pPr lvl="0"/>
            <a:r>
              <a:rPr lang="ru-RU" sz="1600" b="1" dirty="0" smtClean="0">
                <a:cs typeface="Times New Roman" pitchFamily="18" charset="0"/>
              </a:rPr>
              <a:t>Белая ладья на поле </a:t>
            </a:r>
            <a:r>
              <a:rPr lang="en-US" sz="1600" b="1" dirty="0" smtClean="0">
                <a:cs typeface="Times New Roman" pitchFamily="18" charset="0"/>
              </a:rPr>
              <a:t>f</a:t>
            </a:r>
            <a:r>
              <a:rPr lang="ru-RU" sz="1600" b="1" dirty="0" smtClean="0">
                <a:cs typeface="Times New Roman" pitchFamily="18" charset="0"/>
              </a:rPr>
              <a:t>1</a:t>
            </a:r>
            <a:r>
              <a:rPr lang="ru-RU" sz="1600" dirty="0">
                <a:cs typeface="Times New Roman" pitchFamily="18" charset="0"/>
              </a:rPr>
              <a:t/>
            </a:r>
            <a:br>
              <a:rPr lang="ru-RU" sz="1600" dirty="0">
                <a:cs typeface="Times New Roman" pitchFamily="18" charset="0"/>
              </a:rPr>
            </a:br>
            <a:r>
              <a:rPr lang="ru-RU" sz="1600" dirty="0" smtClean="0">
                <a:cs typeface="Times New Roman" pitchFamily="18" charset="0"/>
              </a:rPr>
              <a:t>объявила </a:t>
            </a:r>
            <a:r>
              <a:rPr lang="ru-RU" sz="1600" b="1" dirty="0" smtClean="0">
                <a:cs typeface="Times New Roman" pitchFamily="18" charset="0"/>
              </a:rPr>
              <a:t>ШАХ</a:t>
            </a:r>
            <a:r>
              <a:rPr lang="ru-RU" sz="1600" dirty="0" smtClean="0">
                <a:cs typeface="Times New Roman" pitchFamily="18" charset="0"/>
              </a:rPr>
              <a:t> черному королю, а король уйти никуда не может, так как все поля вокруг него контролируются  белым королем и белой ладьей- следовательно, это МАТ, победа белых! </a:t>
            </a:r>
            <a:endParaRPr lang="ru-RU" sz="1600" dirty="0">
              <a:cs typeface="Times New Roman" pitchFamily="18" charset="0"/>
            </a:endParaRPr>
          </a:p>
          <a:p>
            <a:pPr lvl="0"/>
            <a:endParaRPr lang="ru-RU" sz="1600" b="1" dirty="0" smtClean="0"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cs typeface="Times New Roman" pitchFamily="18" charset="0"/>
              </a:rPr>
              <a:t>Следовательно, на этой диаграмме мы видим МАТ</a:t>
            </a:r>
            <a:r>
              <a:rPr lang="ru-RU" sz="1600" dirty="0" smtClean="0">
                <a:cs typeface="Times New Roman" pitchFamily="18" charset="0"/>
              </a:rPr>
              <a:t>. </a:t>
            </a:r>
            <a:r>
              <a:rPr lang="ru-RU" dirty="0">
                <a:cs typeface="Times New Roman" pitchFamily="18" charset="0"/>
              </a:rPr>
              <a:t/>
            </a:r>
            <a:br>
              <a:rPr lang="ru-RU" dirty="0">
                <a:cs typeface="Times New Roman" pitchFamily="18" charset="0"/>
              </a:rPr>
            </a:br>
            <a:endParaRPr lang="ru-RU" dirty="0">
              <a:cs typeface="Times New Roman" pitchFamily="18" charset="0"/>
            </a:endParaRPr>
          </a:p>
        </p:txBody>
      </p:sp>
      <p:pic>
        <p:nvPicPr>
          <p:cNvPr id="16" name="Picture 16" descr="d5 ÑÑÑÐ½ÑÐ¹ ÐºÑÐµÑÑ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4509120"/>
            <a:ext cx="428625" cy="428626"/>
          </a:xfrm>
          <a:prstGeom prst="rect">
            <a:avLst/>
          </a:prstGeom>
          <a:noFill/>
        </p:spPr>
      </p:pic>
      <p:pic>
        <p:nvPicPr>
          <p:cNvPr id="17" name="Picture 16" descr="d5 ÑÑÑÐ½ÑÐ¹ ÐºÑÐµÑÑ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4077072"/>
            <a:ext cx="428625" cy="428626"/>
          </a:xfrm>
          <a:prstGeom prst="rect">
            <a:avLst/>
          </a:prstGeom>
          <a:noFill/>
        </p:spPr>
      </p:pic>
      <p:pic>
        <p:nvPicPr>
          <p:cNvPr id="3" name="Picture 2" descr="C:\Users\Komp\Desktop\фигуры\45px-Chess_rlt45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4509120"/>
            <a:ext cx="428625" cy="42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107669" y="3581390"/>
            <a:ext cx="44501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107669" y="156621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1185309"/>
            <a:ext cx="8072494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lvl="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 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37160" lvl="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37160" lvl="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 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5" y="565402"/>
            <a:ext cx="80724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Разберем следующие позиции</a:t>
            </a:r>
            <a:endParaRPr lang="ru-RU" dirty="0" smtClean="0">
              <a:solidFill>
                <a:srgbClr val="663300"/>
              </a:solidFill>
            </a:endParaRPr>
          </a:p>
          <a:p>
            <a:pPr algn="just"/>
            <a:r>
              <a:rPr lang="ru-RU" sz="2000" b="1" dirty="0" smtClean="0"/>
              <a:t>      </a:t>
            </a:r>
            <a:endParaRPr lang="ru-RU" sz="2000" b="1" dirty="0"/>
          </a:p>
        </p:txBody>
      </p:sp>
      <p:pic>
        <p:nvPicPr>
          <p:cNvPr id="6" name="Picture 7" descr="http://4149661.ru/images/doshkolnoe/ds1002.jpg"/>
          <p:cNvPicPr>
            <a:picLocks noChangeAspect="1" noChangeArrowheads="1"/>
          </p:cNvPicPr>
          <p:nvPr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539552" y="1196752"/>
            <a:ext cx="4085488" cy="4032448"/>
          </a:xfrm>
          <a:prstGeom prst="rect">
            <a:avLst/>
          </a:prstGeom>
          <a:noFill/>
        </p:spPr>
      </p:pic>
      <p:pic>
        <p:nvPicPr>
          <p:cNvPr id="7" name="Picture 20" descr="d4 ÑÑÑÐ½ÑÐµ ÐºÐ¾ÑÐ¾Ð»Ñ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509120"/>
            <a:ext cx="428625" cy="428626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 t="10937"/>
          <a:stretch>
            <a:fillRect/>
          </a:stretch>
        </p:blipFill>
        <p:spPr bwMode="auto">
          <a:xfrm>
            <a:off x="1259632" y="3573016"/>
            <a:ext cx="504056" cy="5130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" name="Picture 16" descr="d5 ÑÑÑÐ½ÑÐ¹ ÐºÑÐµÑÑ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4077072"/>
            <a:ext cx="428625" cy="428626"/>
          </a:xfrm>
          <a:prstGeom prst="rect">
            <a:avLst/>
          </a:prstGeom>
          <a:noFill/>
        </p:spPr>
      </p:pic>
      <p:pic>
        <p:nvPicPr>
          <p:cNvPr id="11" name="Picture 16" descr="d5 ÑÑÑÐ½ÑÐ¹ ÐºÑÐµÑÑ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4509120"/>
            <a:ext cx="428625" cy="428626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4716016" y="1196752"/>
            <a:ext cx="388843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rgbClr val="FF0000"/>
                </a:solidFill>
                <a:cs typeface="Times New Roman" pitchFamily="18" charset="0"/>
              </a:rPr>
              <a:t>ПОЗИЦИЯ №3 </a:t>
            </a:r>
          </a:p>
          <a:p>
            <a:pPr lvl="0"/>
            <a:r>
              <a:rPr lang="ru-RU" sz="1600" b="1" dirty="0" smtClean="0">
                <a:cs typeface="Times New Roman" pitchFamily="18" charset="0"/>
              </a:rPr>
              <a:t>Белый ферзь с2</a:t>
            </a:r>
            <a:r>
              <a:rPr lang="ru-RU" sz="1600" dirty="0">
                <a:cs typeface="Times New Roman" pitchFamily="18" charset="0"/>
              </a:rPr>
              <a:t/>
            </a:r>
            <a:br>
              <a:rPr lang="ru-RU" sz="1600" dirty="0">
                <a:cs typeface="Times New Roman" pitchFamily="18" charset="0"/>
              </a:rPr>
            </a:br>
            <a:r>
              <a:rPr lang="ru-RU" sz="1600" dirty="0" smtClean="0">
                <a:cs typeface="Times New Roman" pitchFamily="18" charset="0"/>
              </a:rPr>
              <a:t>объявил </a:t>
            </a:r>
            <a:r>
              <a:rPr lang="ru-RU" sz="1600" b="1" dirty="0" smtClean="0">
                <a:cs typeface="Times New Roman" pitchFamily="18" charset="0"/>
              </a:rPr>
              <a:t>ШАХ</a:t>
            </a:r>
            <a:r>
              <a:rPr lang="ru-RU" sz="1600" dirty="0" smtClean="0">
                <a:cs typeface="Times New Roman" pitchFamily="18" charset="0"/>
              </a:rPr>
              <a:t> черному королю, а черный король не может уйти от шаха и не может съесть белого ферзя, потому что ферзь защищен белым королем, следовательно, это МАТ, победа белых! </a:t>
            </a:r>
            <a:endParaRPr lang="ru-RU" sz="1600" dirty="0">
              <a:cs typeface="Times New Roman" pitchFamily="18" charset="0"/>
            </a:endParaRPr>
          </a:p>
          <a:p>
            <a:pPr lvl="0"/>
            <a:endParaRPr lang="ru-RU" sz="1600" b="1" dirty="0" smtClean="0"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cs typeface="Times New Roman" pitchFamily="18" charset="0"/>
              </a:rPr>
              <a:t>Следовательно, на этой диаграмме мы видим МАТ</a:t>
            </a:r>
            <a:r>
              <a:rPr lang="ru-RU" sz="1600" dirty="0" smtClean="0">
                <a:cs typeface="Times New Roman" pitchFamily="18" charset="0"/>
              </a:rPr>
              <a:t>. </a:t>
            </a:r>
            <a:r>
              <a:rPr lang="ru-RU" dirty="0">
                <a:cs typeface="Times New Roman" pitchFamily="18" charset="0"/>
              </a:rPr>
              <a:t/>
            </a:r>
            <a:br>
              <a:rPr lang="ru-RU" dirty="0">
                <a:cs typeface="Times New Roman" pitchFamily="18" charset="0"/>
              </a:rPr>
            </a:br>
            <a:endParaRPr lang="ru-RU" dirty="0">
              <a:cs typeface="Times New Roman" pitchFamily="18" charset="0"/>
            </a:endParaRPr>
          </a:p>
        </p:txBody>
      </p:sp>
      <p:pic>
        <p:nvPicPr>
          <p:cNvPr id="16" name="Picture 16" descr="d5 ÑÑÑÐ½ÑÐ¹ ÐºÑÐµÑÑ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4077072"/>
            <a:ext cx="428625" cy="428626"/>
          </a:xfrm>
          <a:prstGeom prst="rect">
            <a:avLst/>
          </a:prstGeom>
          <a:noFill/>
        </p:spPr>
      </p:pic>
      <p:pic>
        <p:nvPicPr>
          <p:cNvPr id="17" name="Picture 16" descr="d5 ÑÑÑÐ½ÑÐ¹ ÐºÑÐµÑÑ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4509120"/>
            <a:ext cx="428625" cy="428626"/>
          </a:xfrm>
          <a:prstGeom prst="rect">
            <a:avLst/>
          </a:prstGeom>
          <a:noFill/>
        </p:spPr>
      </p:pic>
      <p:pic>
        <p:nvPicPr>
          <p:cNvPr id="2050" name="Picture 2" descr="C:\Users\Komp\Desktop\фигуры\45px-Chess_qdt45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4149080"/>
            <a:ext cx="360040" cy="360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5720" y="0"/>
            <a:ext cx="850112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538442"/>
            <a:ext cx="81764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338388"/>
            <a:ext cx="8606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7" y="692331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На диаграммах позиции, которые отличаются друг от друга незначительно</a:t>
            </a:r>
            <a:r>
              <a:rPr lang="ru-RU" sz="2000" b="1" kern="0" dirty="0" smtClean="0">
                <a:solidFill>
                  <a:srgbClr val="FF0000"/>
                </a:solidFill>
              </a:rPr>
              <a:t>. </a:t>
            </a:r>
          </a:p>
          <a:p>
            <a:pPr lvl="0" algn="ctr">
              <a:defRPr/>
            </a:pPr>
            <a:r>
              <a:rPr lang="ru-RU" sz="2000" b="1" kern="0" dirty="0" smtClean="0">
                <a:solidFill>
                  <a:srgbClr val="FF0000"/>
                </a:solidFill>
              </a:rPr>
              <a:t>Задание: определи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, на какой диаграмме объявлен МАТ</a:t>
            </a:r>
            <a:endParaRPr kumimoji="0" lang="ru-RU" sz="105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6" name="Picture 7" descr="http://4149661.ru/images/doshkolnoe/ds1002.jpg"/>
          <p:cNvPicPr>
            <a:picLocks noChangeAspect="1" noChangeArrowheads="1"/>
          </p:cNvPicPr>
          <p:nvPr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467544" y="2132856"/>
            <a:ext cx="4085488" cy="4032448"/>
          </a:xfrm>
          <a:prstGeom prst="rect">
            <a:avLst/>
          </a:prstGeom>
          <a:noFill/>
        </p:spPr>
      </p:pic>
      <p:pic>
        <p:nvPicPr>
          <p:cNvPr id="7" name="Picture 7" descr="http://4149661.ru/images/doshkolnoe/ds1002.jpg"/>
          <p:cNvPicPr>
            <a:picLocks noChangeAspect="1" noChangeArrowheads="1"/>
          </p:cNvPicPr>
          <p:nvPr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4644008" y="2132856"/>
            <a:ext cx="4085488" cy="4032448"/>
          </a:xfrm>
          <a:prstGeom prst="rect">
            <a:avLst/>
          </a:prstGeom>
          <a:noFill/>
        </p:spPr>
      </p:pic>
      <p:pic>
        <p:nvPicPr>
          <p:cNvPr id="10" name="Picture 2" descr="C:\Users\Komp\Desktop\фигуры\45px-Chess_rlt45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420888"/>
            <a:ext cx="428625" cy="428625"/>
          </a:xfrm>
          <a:prstGeom prst="rect">
            <a:avLst/>
          </a:prstGeom>
          <a:noFill/>
        </p:spPr>
      </p:pic>
      <p:pic>
        <p:nvPicPr>
          <p:cNvPr id="3074" name="Picture 2" descr="C:\Users\Komp\Desktop\фигуры\45px-Chess_pdt45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2852936"/>
            <a:ext cx="428625" cy="428625"/>
          </a:xfrm>
          <a:prstGeom prst="rect">
            <a:avLst/>
          </a:prstGeom>
          <a:noFill/>
        </p:spPr>
      </p:pic>
      <p:pic>
        <p:nvPicPr>
          <p:cNvPr id="11" name="Picture 2" descr="C:\Users\Komp\Desktop\фигуры\45px-Chess_pdt45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3284984"/>
            <a:ext cx="428625" cy="428625"/>
          </a:xfrm>
          <a:prstGeom prst="rect">
            <a:avLst/>
          </a:prstGeom>
          <a:noFill/>
        </p:spPr>
      </p:pic>
      <p:pic>
        <p:nvPicPr>
          <p:cNvPr id="12" name="Picture 2" descr="C:\Users\Komp\Desktop\фигуры\45px-Chess_pdt45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2852936"/>
            <a:ext cx="428625" cy="428625"/>
          </a:xfrm>
          <a:prstGeom prst="rect">
            <a:avLst/>
          </a:prstGeom>
          <a:noFill/>
        </p:spPr>
      </p:pic>
      <p:pic>
        <p:nvPicPr>
          <p:cNvPr id="13" name="Picture 20" descr="d4 ÑÑÑÐ½ÑÐµ ÐºÐ¾ÑÐ¾Ð»Ñ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2420888"/>
            <a:ext cx="428625" cy="428626"/>
          </a:xfrm>
          <a:prstGeom prst="rect">
            <a:avLst/>
          </a:prstGeom>
          <a:noFill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 cstate="print"/>
          <a:srcRect t="10937"/>
          <a:stretch>
            <a:fillRect/>
          </a:stretch>
        </p:blipFill>
        <p:spPr bwMode="auto">
          <a:xfrm>
            <a:off x="3347864" y="4941168"/>
            <a:ext cx="504056" cy="5130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5" name="Picture 2" descr="C:\Users\Komp\Desktop\фигуры\45px-Chess_rlt45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420888"/>
            <a:ext cx="428625" cy="428625"/>
          </a:xfrm>
          <a:prstGeom prst="rect">
            <a:avLst/>
          </a:prstGeom>
          <a:noFill/>
        </p:spPr>
      </p:pic>
      <p:pic>
        <p:nvPicPr>
          <p:cNvPr id="16" name="Picture 2" descr="C:\Users\Komp\Desktop\фигуры\45px-Chess_pdt45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384" y="2852936"/>
            <a:ext cx="428625" cy="428625"/>
          </a:xfrm>
          <a:prstGeom prst="rect">
            <a:avLst/>
          </a:prstGeom>
          <a:noFill/>
        </p:spPr>
      </p:pic>
      <p:pic>
        <p:nvPicPr>
          <p:cNvPr id="17" name="Picture 2" descr="C:\Users\Komp\Desktop\фигуры\45px-Chess_pdt45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2852936"/>
            <a:ext cx="428625" cy="428625"/>
          </a:xfrm>
          <a:prstGeom prst="rect">
            <a:avLst/>
          </a:prstGeom>
          <a:noFill/>
        </p:spPr>
      </p:pic>
      <p:pic>
        <p:nvPicPr>
          <p:cNvPr id="18" name="Picture 2" descr="C:\Users\Komp\Desktop\фигуры\45px-Chess_pdt45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2852936"/>
            <a:ext cx="428625" cy="428625"/>
          </a:xfrm>
          <a:prstGeom prst="rect">
            <a:avLst/>
          </a:prstGeom>
          <a:noFill/>
        </p:spPr>
      </p:pic>
      <p:pic>
        <p:nvPicPr>
          <p:cNvPr id="19" name="Picture 20" descr="d4 ÑÑÑÐ½ÑÐµ ÐºÐ¾ÑÐ¾Ð»Ñ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2420888"/>
            <a:ext cx="428625" cy="428626"/>
          </a:xfrm>
          <a:prstGeom prst="rect">
            <a:avLst/>
          </a:prstGeom>
          <a:noFill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 cstate="print"/>
          <a:srcRect t="10937"/>
          <a:stretch>
            <a:fillRect/>
          </a:stretch>
        </p:blipFill>
        <p:spPr bwMode="auto">
          <a:xfrm>
            <a:off x="7092280" y="4941168"/>
            <a:ext cx="504056" cy="5130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3131840" y="6237312"/>
            <a:ext cx="30973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kern="0" dirty="0" smtClean="0">
                <a:solidFill>
                  <a:srgbClr val="FF0000"/>
                </a:solidFill>
              </a:rPr>
              <a:t>(на диаграмме №2 объявлен МАТ)</a:t>
            </a:r>
            <a:endParaRPr lang="ru-RU" sz="1100" dirty="0"/>
          </a:p>
        </p:txBody>
      </p:sp>
    </p:spTree>
    <p:extLst>
      <p:ext uri="{BB962C8B-B14F-4D97-AF65-F5344CB8AC3E}">
        <p14:creationId xmlns="" xmlns:p14="http://schemas.microsoft.com/office/powerpoint/2010/main" val="208818286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51720" y="341294"/>
            <a:ext cx="532859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Викторина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1879" y="1272145"/>
            <a:ext cx="8296585" cy="367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ea typeface="Calibri"/>
                <a:cs typeface="Times New Roman"/>
              </a:rPr>
              <a:t>1. Как называется положение на шахматной доске, если от ШАХА нет защиты? </a:t>
            </a:r>
          </a:p>
          <a:p>
            <a:pPr lvl="0"/>
            <a:r>
              <a:rPr lang="ru-RU" sz="1200" b="1" dirty="0" smtClean="0">
                <a:solidFill>
                  <a:srgbClr val="FF0000"/>
                </a:solidFill>
              </a:rPr>
              <a:t>(МАТ – это ШАХ, </a:t>
            </a:r>
            <a:r>
              <a:rPr lang="ru-RU" sz="1200" b="1" dirty="0" smtClean="0">
                <a:solidFill>
                  <a:srgbClr val="FF0000"/>
                </a:solidFill>
              </a:rPr>
              <a:t>отразить который нет возможности)</a:t>
            </a:r>
          </a:p>
          <a:p>
            <a:pPr lvl="0"/>
            <a:r>
              <a:rPr lang="ru-RU" sz="2800" b="1" dirty="0" smtClean="0"/>
              <a:t>2. Что </a:t>
            </a:r>
            <a:r>
              <a:rPr lang="ru-RU" sz="2800" b="1" dirty="0" smtClean="0"/>
              <a:t>означает слово </a:t>
            </a:r>
            <a:r>
              <a:rPr lang="ru-RU" sz="2800" b="1" dirty="0" smtClean="0"/>
              <a:t>МАТ?</a:t>
            </a:r>
            <a:endParaRPr lang="ru-RU" sz="2800" b="1" dirty="0" smtClean="0"/>
          </a:p>
          <a:p>
            <a:pPr lvl="0"/>
            <a:r>
              <a:rPr lang="ru-RU" sz="1200" b="1" dirty="0" smtClean="0">
                <a:solidFill>
                  <a:srgbClr val="FF0000"/>
                </a:solidFill>
              </a:rPr>
              <a:t>(МАТ </a:t>
            </a:r>
            <a:r>
              <a:rPr lang="ru-RU" sz="1200" b="1" dirty="0" smtClean="0">
                <a:solidFill>
                  <a:srgbClr val="FF0000"/>
                </a:solidFill>
              </a:rPr>
              <a:t>- арабское слово, означает гибель короля)</a:t>
            </a:r>
          </a:p>
          <a:p>
            <a:pPr lvl="0"/>
            <a:r>
              <a:rPr lang="ru-RU" sz="2800" b="1" dirty="0" smtClean="0"/>
              <a:t>3. Цель </a:t>
            </a:r>
            <a:r>
              <a:rPr lang="ru-RU" sz="2800" b="1" dirty="0" smtClean="0"/>
              <a:t>шахматной партии?</a:t>
            </a:r>
          </a:p>
          <a:p>
            <a:r>
              <a:rPr lang="ru-RU" sz="1200" b="1" dirty="0" smtClean="0">
                <a:solidFill>
                  <a:srgbClr val="FF0000"/>
                </a:solidFill>
              </a:rPr>
              <a:t>(МАТ </a:t>
            </a:r>
            <a:r>
              <a:rPr lang="ru-RU" sz="1200" b="1" dirty="0" smtClean="0">
                <a:solidFill>
                  <a:srgbClr val="FF0000"/>
                </a:solidFill>
              </a:rPr>
              <a:t>– цель шахматной партии)</a:t>
            </a:r>
          </a:p>
          <a:p>
            <a:pPr lvl="0"/>
            <a:r>
              <a:rPr lang="ru-RU" sz="2800" b="1" dirty="0" smtClean="0"/>
              <a:t>4. Как </a:t>
            </a:r>
            <a:r>
              <a:rPr lang="ru-RU" sz="2800" b="1" dirty="0" smtClean="0"/>
              <a:t>перевести слово </a:t>
            </a:r>
            <a:r>
              <a:rPr lang="ru-RU" sz="2800" b="1" i="1" dirty="0" smtClean="0"/>
              <a:t>шахматы</a:t>
            </a:r>
            <a:r>
              <a:rPr lang="ru-RU" sz="2800" b="1" dirty="0" smtClean="0"/>
              <a:t>?</a:t>
            </a:r>
          </a:p>
          <a:p>
            <a:r>
              <a:rPr lang="ru-RU" sz="1200" b="1" dirty="0" smtClean="0">
                <a:solidFill>
                  <a:srgbClr val="FF0000"/>
                </a:solidFill>
              </a:rPr>
              <a:t>(смерть шаху (королю) вот что означает слово </a:t>
            </a:r>
            <a:r>
              <a:rPr lang="ru-RU" sz="1200" b="1" i="1" dirty="0" smtClean="0">
                <a:solidFill>
                  <a:srgbClr val="FF0000"/>
                </a:solidFill>
              </a:rPr>
              <a:t>шахматы</a:t>
            </a:r>
            <a:r>
              <a:rPr lang="ru-RU" sz="1200" b="1" dirty="0" smtClean="0">
                <a:solidFill>
                  <a:srgbClr val="FF0000"/>
                </a:solidFill>
              </a:rPr>
              <a:t>)</a:t>
            </a:r>
            <a:endParaRPr lang="ru-RU" sz="12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548640" lvl="0" indent="-41148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endParaRPr lang="ru-RU" sz="1400" b="1" dirty="0">
              <a:solidFill>
                <a:srgbClr val="FF0000"/>
              </a:solidFill>
            </a:endParaRPr>
          </a:p>
        </p:txBody>
      </p:sp>
      <p:pic>
        <p:nvPicPr>
          <p:cNvPr id="9" name="Picture 6" descr="C:\Documents and Settings\Admin\Мои документы\Мои рисунки\1501957ywkikh8gc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17" y="4936738"/>
            <a:ext cx="1834427" cy="1546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308</TotalTime>
  <Words>310</Words>
  <Application>Microsoft Office PowerPoint</Application>
  <PresentationFormat>Экран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Komp</cp:lastModifiedBy>
  <cp:revision>47</cp:revision>
  <dcterms:created xsi:type="dcterms:W3CDTF">2012-09-25T18:37:20Z</dcterms:created>
  <dcterms:modified xsi:type="dcterms:W3CDTF">2018-03-30T09:31:39Z</dcterms:modified>
</cp:coreProperties>
</file>